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60" r:id="rId1"/>
  </p:sldMasterIdLst>
  <p:sldIdLst>
    <p:sldId id="256" r:id="rId2"/>
    <p:sldId id="257" r:id="rId3"/>
    <p:sldId id="258" r:id="rId4"/>
    <p:sldId id="261" r:id="rId5"/>
    <p:sldId id="260" r:id="rId6"/>
    <p:sldId id="263" r:id="rId7"/>
    <p:sldId id="264" r:id="rId8"/>
    <p:sldId id="265" r:id="rId9"/>
    <p:sldId id="266" r:id="rId10"/>
    <p:sldId id="274" r:id="rId11"/>
    <p:sldId id="267" r:id="rId12"/>
    <p:sldId id="268" r:id="rId13"/>
    <p:sldId id="269" r:id="rId14"/>
    <p:sldId id="270" r:id="rId15"/>
    <p:sldId id="272" r:id="rId16"/>
    <p:sldId id="273" r:id="rId17"/>
    <p:sldId id="259" r:id="rId1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33CCCC"/>
    <a:srgbClr val="FF99CC"/>
    <a:srgbClr val="CCFF99"/>
    <a:srgbClr val="00CCFF"/>
    <a:srgbClr val="FF3300"/>
    <a:srgbClr val="66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5FE413-5011-4089-B92C-D1D87157F6E8}" type="datetimeFigureOut">
              <a:rPr lang="en-AU" smtClean="0"/>
              <a:t>11/04/2024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D17DD8-9290-49E1-B0E7-559DD9A1156D}" type="slidenum">
              <a:rPr lang="en-AU" smtClean="0"/>
              <a:t>‹#›</a:t>
            </a:fld>
            <a:endParaRPr lang="en-AU"/>
          </a:p>
        </p:txBody>
      </p:sp>
    </p:spTree>
    <p:extLst>
      <p:ext uri="{BB962C8B-B14F-4D97-AF65-F5344CB8AC3E}">
        <p14:creationId xmlns:p14="http://schemas.microsoft.com/office/powerpoint/2010/main" val="150897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FE413-5011-4089-B92C-D1D87157F6E8}" type="datetimeFigureOut">
              <a:rPr lang="en-AU" smtClean="0"/>
              <a:t>11/04/2024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D17DD8-9290-49E1-B0E7-559DD9A1156D}" type="slidenum">
              <a:rPr lang="en-AU" smtClean="0"/>
              <a:t>‹#›</a:t>
            </a:fld>
            <a:endParaRPr lang="en-AU"/>
          </a:p>
        </p:txBody>
      </p:sp>
    </p:spTree>
    <p:extLst>
      <p:ext uri="{BB962C8B-B14F-4D97-AF65-F5344CB8AC3E}">
        <p14:creationId xmlns:p14="http://schemas.microsoft.com/office/powerpoint/2010/main" val="65926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FE413-5011-4089-B92C-D1D87157F6E8}" type="datetimeFigureOut">
              <a:rPr lang="en-AU" smtClean="0"/>
              <a:t>11/04/2024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D17DD8-9290-49E1-B0E7-559DD9A1156D}" type="slidenum">
              <a:rPr lang="en-AU" smtClean="0"/>
              <a:t>‹#›</a:t>
            </a:fld>
            <a:endParaRPr lang="en-AU"/>
          </a:p>
        </p:txBody>
      </p:sp>
    </p:spTree>
    <p:extLst>
      <p:ext uri="{BB962C8B-B14F-4D97-AF65-F5344CB8AC3E}">
        <p14:creationId xmlns:p14="http://schemas.microsoft.com/office/powerpoint/2010/main" val="167974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FE413-5011-4089-B92C-D1D87157F6E8}" type="datetimeFigureOut">
              <a:rPr lang="en-AU" smtClean="0"/>
              <a:t>11/04/2024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D17DD8-9290-49E1-B0E7-559DD9A1156D}" type="slidenum">
              <a:rPr lang="en-AU" smtClean="0"/>
              <a:t>‹#›</a:t>
            </a:fld>
            <a:endParaRPr lang="en-AU"/>
          </a:p>
        </p:txBody>
      </p:sp>
    </p:spTree>
    <p:extLst>
      <p:ext uri="{BB962C8B-B14F-4D97-AF65-F5344CB8AC3E}">
        <p14:creationId xmlns:p14="http://schemas.microsoft.com/office/powerpoint/2010/main" val="275371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5FE413-5011-4089-B92C-D1D87157F6E8}" type="datetimeFigureOut">
              <a:rPr lang="en-AU" smtClean="0"/>
              <a:t>11/04/2024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D17DD8-9290-49E1-B0E7-559DD9A1156D}" type="slidenum">
              <a:rPr lang="en-AU" smtClean="0"/>
              <a:t>‹#›</a:t>
            </a:fld>
            <a:endParaRPr lang="en-AU"/>
          </a:p>
        </p:txBody>
      </p:sp>
    </p:spTree>
    <p:extLst>
      <p:ext uri="{BB962C8B-B14F-4D97-AF65-F5344CB8AC3E}">
        <p14:creationId xmlns:p14="http://schemas.microsoft.com/office/powerpoint/2010/main" val="157945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5FE413-5011-4089-B92C-D1D87157F6E8}" type="datetimeFigureOut">
              <a:rPr lang="en-AU" smtClean="0"/>
              <a:t>11/04/2024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D17DD8-9290-49E1-B0E7-559DD9A1156D}" type="slidenum">
              <a:rPr lang="en-AU" smtClean="0"/>
              <a:t>‹#›</a:t>
            </a:fld>
            <a:endParaRPr lang="en-AU"/>
          </a:p>
        </p:txBody>
      </p:sp>
    </p:spTree>
    <p:extLst>
      <p:ext uri="{BB962C8B-B14F-4D97-AF65-F5344CB8AC3E}">
        <p14:creationId xmlns:p14="http://schemas.microsoft.com/office/powerpoint/2010/main" val="293724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5FE413-5011-4089-B92C-D1D87157F6E8}" type="datetimeFigureOut">
              <a:rPr lang="en-AU" smtClean="0"/>
              <a:t>11/04/2024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4D17DD8-9290-49E1-B0E7-559DD9A1156D}" type="slidenum">
              <a:rPr lang="en-AU" smtClean="0"/>
              <a:t>‹#›</a:t>
            </a:fld>
            <a:endParaRPr lang="en-AU"/>
          </a:p>
        </p:txBody>
      </p:sp>
    </p:spTree>
    <p:extLst>
      <p:ext uri="{BB962C8B-B14F-4D97-AF65-F5344CB8AC3E}">
        <p14:creationId xmlns:p14="http://schemas.microsoft.com/office/powerpoint/2010/main" val="54118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5FE413-5011-4089-B92C-D1D87157F6E8}" type="datetimeFigureOut">
              <a:rPr lang="en-AU" smtClean="0"/>
              <a:t>11/04/2024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4D17DD8-9290-49E1-B0E7-559DD9A1156D}" type="slidenum">
              <a:rPr lang="en-AU" smtClean="0"/>
              <a:t>‹#›</a:t>
            </a:fld>
            <a:endParaRPr lang="en-AU"/>
          </a:p>
        </p:txBody>
      </p:sp>
    </p:spTree>
    <p:extLst>
      <p:ext uri="{BB962C8B-B14F-4D97-AF65-F5344CB8AC3E}">
        <p14:creationId xmlns:p14="http://schemas.microsoft.com/office/powerpoint/2010/main" val="70410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FE413-5011-4089-B92C-D1D87157F6E8}" type="datetimeFigureOut">
              <a:rPr lang="en-AU" smtClean="0"/>
              <a:t>11/04/2024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4D17DD8-9290-49E1-B0E7-559DD9A1156D}" type="slidenum">
              <a:rPr lang="en-AU" smtClean="0"/>
              <a:t>‹#›</a:t>
            </a:fld>
            <a:endParaRPr lang="en-AU"/>
          </a:p>
        </p:txBody>
      </p:sp>
    </p:spTree>
    <p:extLst>
      <p:ext uri="{BB962C8B-B14F-4D97-AF65-F5344CB8AC3E}">
        <p14:creationId xmlns:p14="http://schemas.microsoft.com/office/powerpoint/2010/main" val="265490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5FE413-5011-4089-B92C-D1D87157F6E8}" type="datetimeFigureOut">
              <a:rPr lang="en-AU" smtClean="0"/>
              <a:t>11/04/2024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D17DD8-9290-49E1-B0E7-559DD9A1156D}" type="slidenum">
              <a:rPr lang="en-AU" smtClean="0"/>
              <a:t>‹#›</a:t>
            </a:fld>
            <a:endParaRPr lang="en-AU"/>
          </a:p>
        </p:txBody>
      </p:sp>
    </p:spTree>
    <p:extLst>
      <p:ext uri="{BB962C8B-B14F-4D97-AF65-F5344CB8AC3E}">
        <p14:creationId xmlns:p14="http://schemas.microsoft.com/office/powerpoint/2010/main" val="219601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5FE413-5011-4089-B92C-D1D87157F6E8}" type="datetimeFigureOut">
              <a:rPr lang="en-AU" smtClean="0"/>
              <a:t>11/04/2024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D17DD8-9290-49E1-B0E7-559DD9A1156D}" type="slidenum">
              <a:rPr lang="en-AU" smtClean="0"/>
              <a:t>‹#›</a:t>
            </a:fld>
            <a:endParaRPr lang="en-AU"/>
          </a:p>
        </p:txBody>
      </p:sp>
    </p:spTree>
    <p:extLst>
      <p:ext uri="{BB962C8B-B14F-4D97-AF65-F5344CB8AC3E}">
        <p14:creationId xmlns:p14="http://schemas.microsoft.com/office/powerpoint/2010/main" val="78480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C5FE413-5011-4089-B92C-D1D87157F6E8}" type="datetimeFigureOut">
              <a:rPr lang="en-AU" smtClean="0"/>
              <a:t>11/04/2024</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4D17DD8-9290-49E1-B0E7-559DD9A1156D}" type="slidenum">
              <a:rPr lang="en-AU" smtClean="0"/>
              <a:t>‹#›</a:t>
            </a:fld>
            <a:endParaRPr lang="en-AU"/>
          </a:p>
        </p:txBody>
      </p:sp>
    </p:spTree>
    <p:extLst>
      <p:ext uri="{BB962C8B-B14F-4D97-AF65-F5344CB8AC3E}">
        <p14:creationId xmlns:p14="http://schemas.microsoft.com/office/powerpoint/2010/main" val="2081852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96578E-0CD8-41C3-A0ED-22EB92902A2B}"/>
              </a:ext>
            </a:extLst>
          </p:cNvPr>
          <p:cNvSpPr/>
          <p:nvPr/>
        </p:nvSpPr>
        <p:spPr>
          <a:xfrm>
            <a:off x="616562" y="641445"/>
            <a:ext cx="5743295" cy="8679976"/>
          </a:xfrm>
          <a:prstGeom prst="rect">
            <a:avLst/>
          </a:prstGeom>
          <a:solidFill>
            <a:schemeClr val="accent1">
              <a:lumMod val="40000"/>
              <a:lumOff val="6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0" name="Group 19">
            <a:extLst>
              <a:ext uri="{FF2B5EF4-FFF2-40B4-BE49-F238E27FC236}">
                <a16:creationId xmlns:a16="http://schemas.microsoft.com/office/drawing/2014/main" id="{18DFDCCD-F4DC-4327-9CBE-00CA575CED6F}"/>
              </a:ext>
            </a:extLst>
          </p:cNvPr>
          <p:cNvGrpSpPr/>
          <p:nvPr/>
        </p:nvGrpSpPr>
        <p:grpSpPr>
          <a:xfrm>
            <a:off x="667741" y="550729"/>
            <a:ext cx="5640935" cy="2670143"/>
            <a:chOff x="667741" y="550729"/>
            <a:chExt cx="5640935" cy="2670143"/>
          </a:xfrm>
        </p:grpSpPr>
        <p:pic>
          <p:nvPicPr>
            <p:cNvPr id="14" name="Picture 13">
              <a:extLst>
                <a:ext uri="{FF2B5EF4-FFF2-40B4-BE49-F238E27FC236}">
                  <a16:creationId xmlns:a16="http://schemas.microsoft.com/office/drawing/2014/main" id="{F0FE2BA9-69F9-4B6B-9624-3084756C267B}"/>
                </a:ext>
              </a:extLst>
            </p:cNvPr>
            <p:cNvPicPr>
              <a:picLocks noChangeAspect="1"/>
            </p:cNvPicPr>
            <p:nvPr/>
          </p:nvPicPr>
          <p:blipFill>
            <a:blip r:embed="rId2"/>
            <a:stretch>
              <a:fillRect/>
            </a:stretch>
          </p:blipFill>
          <p:spPr>
            <a:xfrm>
              <a:off x="667741" y="550729"/>
              <a:ext cx="5640935" cy="2670143"/>
            </a:xfrm>
            <a:prstGeom prst="rect">
              <a:avLst/>
            </a:prstGeom>
          </p:spPr>
        </p:pic>
        <p:sp>
          <p:nvSpPr>
            <p:cNvPr id="15" name="TextBox 14">
              <a:extLst>
                <a:ext uri="{FF2B5EF4-FFF2-40B4-BE49-F238E27FC236}">
                  <a16:creationId xmlns:a16="http://schemas.microsoft.com/office/drawing/2014/main" id="{F1632BF7-196D-4AF9-A6DB-29E9FBD33B4A}"/>
                </a:ext>
              </a:extLst>
            </p:cNvPr>
            <p:cNvSpPr txBox="1"/>
            <p:nvPr/>
          </p:nvSpPr>
          <p:spPr>
            <a:xfrm rot="443820">
              <a:off x="3797555" y="894067"/>
              <a:ext cx="2420150" cy="1569660"/>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r>
                <a:rPr lang="en-AU" sz="2400" b="1" dirty="0">
                  <a:solidFill>
                    <a:srgbClr val="FF0000"/>
                  </a:solidFill>
                  <a:latin typeface="Bradley Hand ITC" panose="03070402050302030203" pitchFamily="66" charset="0"/>
                </a:rPr>
                <a:t>The</a:t>
              </a:r>
            </a:p>
            <a:p>
              <a:pPr algn="ctr"/>
              <a:r>
                <a:rPr lang="en-AU" sz="2400" b="1" dirty="0">
                  <a:solidFill>
                    <a:srgbClr val="FF0000"/>
                  </a:solidFill>
                </a:rPr>
                <a:t> </a:t>
              </a:r>
              <a:r>
                <a:rPr lang="en-AU" sz="2400" b="1" dirty="0">
                  <a:solidFill>
                    <a:srgbClr val="FF0000"/>
                  </a:solidFill>
                  <a:latin typeface="Baskerville Old Face" panose="02020602080505020303" pitchFamily="18" charset="0"/>
                </a:rPr>
                <a:t>TENNANT CREEK </a:t>
              </a:r>
            </a:p>
            <a:p>
              <a:pPr algn="ctr"/>
              <a:r>
                <a:rPr lang="en-AU" sz="2400" dirty="0">
                  <a:latin typeface="Circus Ornate" panose="00000400000000000000" pitchFamily="2" charset="0"/>
                </a:rPr>
                <a:t>SHOW</a:t>
              </a:r>
            </a:p>
          </p:txBody>
        </p:sp>
      </p:grpSp>
      <p:sp>
        <p:nvSpPr>
          <p:cNvPr id="16" name="Rectangle 15">
            <a:extLst>
              <a:ext uri="{FF2B5EF4-FFF2-40B4-BE49-F238E27FC236}">
                <a16:creationId xmlns:a16="http://schemas.microsoft.com/office/drawing/2014/main" id="{DEDF9053-6C01-4F3E-B0A4-6FBCFA42EEBD}"/>
              </a:ext>
            </a:extLst>
          </p:cNvPr>
          <p:cNvSpPr/>
          <p:nvPr/>
        </p:nvSpPr>
        <p:spPr>
          <a:xfrm>
            <a:off x="775725" y="744808"/>
            <a:ext cx="2930857" cy="400110"/>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25400" dir="5400000" algn="ctr" rotWithShape="0">
                    <a:srgbClr val="6E747A">
                      <a:alpha val="43000"/>
                    </a:srgbClr>
                  </a:outerShdw>
                </a:effectLst>
              </a:rPr>
              <a:t>‘It’s just a great day out’</a:t>
            </a:r>
            <a:endParaRPr lang="en-US" sz="2000" b="0" cap="none" spc="0" dirty="0">
              <a:ln w="0"/>
              <a:solidFill>
                <a:srgbClr val="0070C0"/>
              </a:solidFill>
              <a:effectLst>
                <a:outerShdw blurRad="38100" dist="25400" dir="5400000" algn="ctr" rotWithShape="0">
                  <a:srgbClr val="6E747A">
                    <a:alpha val="43000"/>
                  </a:srgbClr>
                </a:outerShdw>
              </a:effectLst>
            </a:endParaRPr>
          </a:p>
        </p:txBody>
      </p:sp>
      <p:sp>
        <p:nvSpPr>
          <p:cNvPr id="4" name="Rectangle: Rounded Corners 3">
            <a:extLst>
              <a:ext uri="{FF2B5EF4-FFF2-40B4-BE49-F238E27FC236}">
                <a16:creationId xmlns:a16="http://schemas.microsoft.com/office/drawing/2014/main" id="{0A813B32-DFDB-49AF-BBDC-4C170CC86F31}"/>
              </a:ext>
            </a:extLst>
          </p:cNvPr>
          <p:cNvSpPr/>
          <p:nvPr/>
        </p:nvSpPr>
        <p:spPr>
          <a:xfrm>
            <a:off x="970875" y="7416585"/>
            <a:ext cx="4916250" cy="7233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2" name="Group 21">
            <a:extLst>
              <a:ext uri="{FF2B5EF4-FFF2-40B4-BE49-F238E27FC236}">
                <a16:creationId xmlns:a16="http://schemas.microsoft.com/office/drawing/2014/main" id="{99336E51-E47C-47E6-B2C7-02BC8658F9D3}"/>
              </a:ext>
            </a:extLst>
          </p:cNvPr>
          <p:cNvGrpSpPr/>
          <p:nvPr/>
        </p:nvGrpSpPr>
        <p:grpSpPr>
          <a:xfrm>
            <a:off x="1270304" y="3315183"/>
            <a:ext cx="4328830" cy="3681878"/>
            <a:chOff x="818865" y="967853"/>
            <a:chExt cx="5369061" cy="4693911"/>
          </a:xfrm>
        </p:grpSpPr>
        <p:pic>
          <p:nvPicPr>
            <p:cNvPr id="23" name="Picture 2" descr="No photo description available.">
              <a:extLst>
                <a:ext uri="{FF2B5EF4-FFF2-40B4-BE49-F238E27FC236}">
                  <a16:creationId xmlns:a16="http://schemas.microsoft.com/office/drawing/2014/main" id="{0B3050DE-19FD-431B-AA2C-83D124FBF1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43" t="9954" r="2199" b="9789"/>
            <a:stretch/>
          </p:blipFill>
          <p:spPr bwMode="auto">
            <a:xfrm>
              <a:off x="818865" y="967853"/>
              <a:ext cx="5369061" cy="469391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9FDF5259-8DD0-4420-8E08-39C949C5477F}"/>
                </a:ext>
              </a:extLst>
            </p:cNvPr>
            <p:cNvSpPr/>
            <p:nvPr/>
          </p:nvSpPr>
          <p:spPr>
            <a:xfrm rot="21033293">
              <a:off x="1148954" y="3561868"/>
              <a:ext cx="4841569" cy="5758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3200" dirty="0">
                  <a:latin typeface="Brush Script MT" panose="03060802040406070304" pitchFamily="66" charset="0"/>
                </a:rPr>
                <a:t>2024 Celebrating 45 Years</a:t>
              </a:r>
            </a:p>
          </p:txBody>
        </p:sp>
      </p:grpSp>
      <p:grpSp>
        <p:nvGrpSpPr>
          <p:cNvPr id="25" name="Group 24">
            <a:extLst>
              <a:ext uri="{FF2B5EF4-FFF2-40B4-BE49-F238E27FC236}">
                <a16:creationId xmlns:a16="http://schemas.microsoft.com/office/drawing/2014/main" id="{77792C3C-6E2B-4A6A-ABCB-FA6C082A0CC3}"/>
              </a:ext>
            </a:extLst>
          </p:cNvPr>
          <p:cNvGrpSpPr/>
          <p:nvPr/>
        </p:nvGrpSpPr>
        <p:grpSpPr>
          <a:xfrm>
            <a:off x="620048" y="7091373"/>
            <a:ext cx="5743295" cy="2234786"/>
            <a:chOff x="620048" y="7322733"/>
            <a:chExt cx="5743295" cy="2003425"/>
          </a:xfrm>
        </p:grpSpPr>
        <p:grpSp>
          <p:nvGrpSpPr>
            <p:cNvPr id="5" name="Group 4">
              <a:extLst>
                <a:ext uri="{FF2B5EF4-FFF2-40B4-BE49-F238E27FC236}">
                  <a16:creationId xmlns:a16="http://schemas.microsoft.com/office/drawing/2014/main" id="{E5F98836-DC6B-4C68-A4AE-A9D42A33DA8A}"/>
                </a:ext>
              </a:extLst>
            </p:cNvPr>
            <p:cNvGrpSpPr/>
            <p:nvPr/>
          </p:nvGrpSpPr>
          <p:grpSpPr>
            <a:xfrm>
              <a:off x="620048" y="7322733"/>
              <a:ext cx="5743295" cy="2003425"/>
              <a:chOff x="616562" y="7274778"/>
              <a:chExt cx="5743295" cy="2003425"/>
            </a:xfrm>
          </p:grpSpPr>
          <p:pic>
            <p:nvPicPr>
              <p:cNvPr id="9" name="Picture 2" descr="May be an image of text that says 'Are you interested in supporting your local show? Notice of Public Meeting for the Show Committee Tennant Creek &amp; District Show Society (TCDSS) wishes to notify all members and interested parties of a public meeting to be held: When- 12.30pm Friday 18th March 2022 Where- Barkly Regional Council Office Contact: Wayne Walsh, Tennant Creek District Show Society TennantCreekShow@gmail.com DISTRIC CREEK SOCIETY TENNANT SHOW BARKLY REGIONAL COUNCIL TERRITORY SHOW COUNCIL'">
                <a:extLst>
                  <a:ext uri="{FF2B5EF4-FFF2-40B4-BE49-F238E27FC236}">
                    <a16:creationId xmlns:a16="http://schemas.microsoft.com/office/drawing/2014/main" id="{D0B308BC-11A7-4ECF-ADA1-7B7A309CDC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453"/>
              <a:stretch/>
            </p:blipFill>
            <p:spPr bwMode="auto">
              <a:xfrm>
                <a:off x="616562" y="7274778"/>
                <a:ext cx="5743295" cy="20034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970E48A-26A8-47E8-AB9E-08CD9919E7A3}"/>
                  </a:ext>
                </a:extLst>
              </p:cNvPr>
              <p:cNvSpPr/>
              <p:nvPr/>
            </p:nvSpPr>
            <p:spPr>
              <a:xfrm>
                <a:off x="950871" y="7274778"/>
                <a:ext cx="5074673" cy="550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ysClr val="windowText" lastClr="000000"/>
                  </a:solidFill>
                </a:endParaRPr>
              </a:p>
            </p:txBody>
          </p:sp>
        </p:grpSp>
        <p:sp>
          <p:nvSpPr>
            <p:cNvPr id="17" name="TextBox 16">
              <a:extLst>
                <a:ext uri="{FF2B5EF4-FFF2-40B4-BE49-F238E27FC236}">
                  <a16:creationId xmlns:a16="http://schemas.microsoft.com/office/drawing/2014/main" id="{EA78998A-E641-4D0E-98A9-F95F6ED2918C}"/>
                </a:ext>
              </a:extLst>
            </p:cNvPr>
            <p:cNvSpPr txBox="1"/>
            <p:nvPr/>
          </p:nvSpPr>
          <p:spPr>
            <a:xfrm>
              <a:off x="916779" y="7349478"/>
              <a:ext cx="4916249" cy="1241610"/>
            </a:xfrm>
            <a:prstGeom prst="rect">
              <a:avLst/>
            </a:prstGeom>
            <a:noFill/>
          </p:spPr>
          <p:txBody>
            <a:bodyPr wrap="square" rtlCol="0">
              <a:spAutoFit/>
            </a:bodyPr>
            <a:lstStyle/>
            <a:p>
              <a:pPr algn="ctr"/>
              <a:r>
                <a:rPr lang="en-AU" sz="4800" b="1" dirty="0">
                  <a:solidFill>
                    <a:srgbClr val="FF0000"/>
                  </a:solidFill>
                  <a:latin typeface="Bell MT" panose="02020503060305020303" pitchFamily="18" charset="0"/>
                </a:rPr>
                <a:t>Show Booklet</a:t>
              </a:r>
            </a:p>
            <a:p>
              <a:pPr algn="ctr"/>
              <a:r>
                <a:rPr lang="en-AU" dirty="0">
                  <a:latin typeface="Bookman Old Style" panose="02050604050505020204" pitchFamily="18" charset="0"/>
                </a:rPr>
                <a:t>45</a:t>
              </a:r>
              <a:r>
                <a:rPr lang="en-AU" baseline="30000" dirty="0">
                  <a:latin typeface="Bookman Old Style" panose="02050604050505020204" pitchFamily="18" charset="0"/>
                </a:rPr>
                <a:t>th</a:t>
              </a:r>
              <a:r>
                <a:rPr lang="en-AU" dirty="0">
                  <a:latin typeface="Bookman Old Style" panose="02050604050505020204" pitchFamily="18" charset="0"/>
                </a:rPr>
                <a:t> TENNANT CREEK SHOW</a:t>
              </a:r>
            </a:p>
            <a:p>
              <a:pPr algn="ctr"/>
              <a:r>
                <a:rPr lang="en-AU" dirty="0">
                  <a:latin typeface="Bookman Old Style" panose="02050604050505020204" pitchFamily="18" charset="0"/>
                </a:rPr>
                <a:t>FRIDAY 14</a:t>
              </a:r>
              <a:r>
                <a:rPr lang="en-AU" baseline="30000" dirty="0">
                  <a:latin typeface="Bookman Old Style" panose="02050604050505020204" pitchFamily="18" charset="0"/>
                </a:rPr>
                <a:t>TH</a:t>
              </a:r>
              <a:r>
                <a:rPr lang="en-AU" dirty="0">
                  <a:latin typeface="Bookman Old Style" panose="02050604050505020204" pitchFamily="18" charset="0"/>
                </a:rPr>
                <a:t> JULY 2024</a:t>
              </a:r>
            </a:p>
          </p:txBody>
        </p:sp>
        <p:pic>
          <p:nvPicPr>
            <p:cNvPr id="18" name="Picture 8" descr="No photo description available.">
              <a:extLst>
                <a:ext uri="{FF2B5EF4-FFF2-40B4-BE49-F238E27FC236}">
                  <a16:creationId xmlns:a16="http://schemas.microsoft.com/office/drawing/2014/main" id="{1BB5603B-11C8-4D5F-8240-A3FF76877E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637"/>
            <a:stretch/>
          </p:blipFill>
          <p:spPr bwMode="auto">
            <a:xfrm>
              <a:off x="623609" y="8755838"/>
              <a:ext cx="1263624" cy="513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ay be an image of text that says 'Are you interested in supporting your local show? Notice of Public Meeting for the Show Committee Tennant Creek &amp; District Show Society (TCDSS) wishes to notify all members and interested parties of a public meeting to be held: When- 12.30pm Friday 18th March 2022 Where- Barkly Regional Council Office Contact: Wayne Walsh, Tennant Creek District Show Society TennantCreekShow@gmail.com DISTRIC CREEK SOCIETY TENNANT SHOW BARKLY REGIONAL COUNCIL TERRITORY SHOW COUNCIL'">
              <a:extLst>
                <a:ext uri="{FF2B5EF4-FFF2-40B4-BE49-F238E27FC236}">
                  <a16:creationId xmlns:a16="http://schemas.microsoft.com/office/drawing/2014/main" id="{4AF5D9D8-C0C2-4732-B564-0B257D5D2D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448" t="75353" r="4278" b="13532"/>
            <a:stretch/>
          </p:blipFill>
          <p:spPr bwMode="auto">
            <a:xfrm>
              <a:off x="5336590" y="8709752"/>
              <a:ext cx="846424" cy="5265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9581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EA4ED92-11FD-4257-AA1A-2AD4FC7FAE8A}"/>
              </a:ext>
            </a:extLst>
          </p:cNvPr>
          <p:cNvSpPr>
            <a:spLocks noChangeArrowheads="1"/>
          </p:cNvSpPr>
          <p:nvPr/>
        </p:nvSpPr>
        <p:spPr bwMode="auto">
          <a:xfrm>
            <a:off x="660400" y="217342"/>
            <a:ext cx="5909733" cy="635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NEEDLEWORK        Section G</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JUDGE</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DELIVERY</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exhibits with entry forms must be delivered to the Steward at the showground no later than 1200 on the WEDNESDAY before Show Day. No late entries will be accepted.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ENTRY FEE</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per exhibit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SPECIAL CONDITIONS</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Any article which has won a prize in a previous Tennant Creek Show is not eligible.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PRIZES</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1st prize card, 2</a:t>
            </a:r>
            <a:r>
              <a:rPr kumimoji="0" lang="en-AU"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 3</a:t>
            </a:r>
            <a:r>
              <a:rPr kumimoji="0" lang="en-AU"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Open Champion Exhibit $50  	Junior Champion Exhibit $20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ENTRIES MUST BE COLLECTED ON SATURDAY BETWEEN 10AM – 1200PM</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NEEDLEWORK            SECTION G</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t>
            </a:r>
            <a:r>
              <a:rPr kumimoji="0" lang="en-AU" altLang="en-US" sz="1100" b="1"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a:t>
            </a:r>
            <a:endParaRPr kumimoji="0" lang="en-AU" altLang="en-US" sz="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G1: Soft toy/doll – any technique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G2: Cushion – any technique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G3: Hat – any technique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G4: Machined Article/Garment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G5: Bags/Carry All</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G6: Crocheted Article/Garment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G7: Creative Embroidery – any medium/any technique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G8: Hand knitted article/garment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G9: Quilt – cot size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G10: Quilt - large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G11: Cross Stitch – any article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G12: Patchwork – article/garment</a:t>
            </a:r>
          </a:p>
          <a:p>
            <a:pPr marL="0" marR="0" lvl="0" indent="0" algn="l" defTabSz="914400" rtl="0" eaLnBrk="0" fontAlgn="base" latinLnBrk="0" hangingPunct="0">
              <a:lnSpc>
                <a:spcPct val="100000"/>
              </a:lnSpc>
              <a:spcBef>
                <a:spcPct val="0"/>
              </a:spcBef>
              <a:spcAft>
                <a:spcPct val="0"/>
              </a:spcAft>
              <a:buClrTx/>
              <a:buSzTx/>
              <a:buFontTx/>
              <a:buNone/>
              <a:tabLst/>
            </a:pPr>
            <a:r>
              <a:rPr lang="en-AU" altLang="en-US" sz="1100" dirty="0">
                <a:latin typeface="Calibri" panose="020F0502020204030204" pitchFamily="34" charset="0"/>
                <a:ea typeface="Calibri" panose="020F0502020204030204" pitchFamily="34" charset="0"/>
                <a:cs typeface="Times New Roman" panose="02020603050405020304" pitchFamily="18" charset="0"/>
              </a:rPr>
              <a:t>CLASS G13: Felt – any technique/any article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G14: Any other article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JUNIOR SECTION – 16 &amp; Under</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G15: Article – Knitted/Crocheted/Embroidered/Machined</a:t>
            </a:r>
          </a:p>
          <a:p>
            <a:pPr marL="0" marR="0" lvl="0" indent="0" algn="l" defTabSz="914400" rtl="0" eaLnBrk="0" fontAlgn="base" latinLnBrk="0" hangingPunct="0">
              <a:lnSpc>
                <a:spcPct val="100000"/>
              </a:lnSpc>
              <a:spcBef>
                <a:spcPct val="0"/>
              </a:spcBef>
              <a:spcAft>
                <a:spcPct val="0"/>
              </a:spcAft>
              <a:buClrTx/>
              <a:buSzTx/>
              <a:buFontTx/>
              <a:buNone/>
              <a:tabLst/>
            </a:pPr>
            <a:r>
              <a:rPr lang="en-AU" altLang="en-US" sz="1100" dirty="0">
                <a:latin typeface="Calibri" panose="020F0502020204030204" pitchFamily="34" charset="0"/>
                <a:ea typeface="Calibri" panose="020F0502020204030204" pitchFamily="34" charset="0"/>
                <a:cs typeface="Times New Roman" panose="02020603050405020304" pitchFamily="18" charset="0"/>
              </a:rPr>
              <a:t>CLASS G16: Felt – any technique/any article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G17: Article – made from a kit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pic>
        <p:nvPicPr>
          <p:cNvPr id="9217" name="Picture 9">
            <a:extLst>
              <a:ext uri="{FF2B5EF4-FFF2-40B4-BE49-F238E27FC236}">
                <a16:creationId xmlns:a16="http://schemas.microsoft.com/office/drawing/2014/main" id="{DA2D696E-FD3D-4A43-8D64-C3CBEA8A1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6533837"/>
            <a:ext cx="2510268" cy="21063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5ABC94D1-2DD4-4A58-BA5D-327D535C46C1}"/>
              </a:ext>
            </a:extLst>
          </p:cNvPr>
          <p:cNvSpPr>
            <a:spLocks noChangeArrowheads="1"/>
          </p:cNvSpPr>
          <p:nvPr/>
        </p:nvSpPr>
        <p:spPr bwMode="auto">
          <a:xfrm>
            <a:off x="660400" y="3708398"/>
            <a:ext cx="5909733" cy="28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107453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A29278-7475-4192-8E34-D871F22CF8AB}"/>
              </a:ext>
            </a:extLst>
          </p:cNvPr>
          <p:cNvGraphicFramePr>
            <a:graphicFrameLocks noGrp="1"/>
          </p:cNvGraphicFramePr>
          <p:nvPr>
            <p:extLst>
              <p:ext uri="{D42A27DB-BD31-4B8C-83A1-F6EECF244321}">
                <p14:modId xmlns:p14="http://schemas.microsoft.com/office/powerpoint/2010/main" val="837807192"/>
              </p:ext>
            </p:extLst>
          </p:nvPr>
        </p:nvGraphicFramePr>
        <p:xfrm>
          <a:off x="596749" y="3106704"/>
          <a:ext cx="5915024" cy="3200400"/>
        </p:xfrm>
        <a:graphic>
          <a:graphicData uri="http://schemas.openxmlformats.org/drawingml/2006/table">
            <a:tbl>
              <a:tblPr firstRow="1" firstCol="1" bandRow="1">
                <a:tableStyleId>{2D5ABB26-0587-4C30-8999-92F81FD0307C}</a:tableStyleId>
              </a:tblPr>
              <a:tblGrid>
                <a:gridCol w="2957512">
                  <a:extLst>
                    <a:ext uri="{9D8B030D-6E8A-4147-A177-3AD203B41FA5}">
                      <a16:colId xmlns:a16="http://schemas.microsoft.com/office/drawing/2014/main" val="4226308190"/>
                    </a:ext>
                  </a:extLst>
                </a:gridCol>
                <a:gridCol w="2957512">
                  <a:extLst>
                    <a:ext uri="{9D8B030D-6E8A-4147-A177-3AD203B41FA5}">
                      <a16:colId xmlns:a16="http://schemas.microsoft.com/office/drawing/2014/main" val="4134414377"/>
                    </a:ext>
                  </a:extLst>
                </a:gridCol>
              </a:tblGrid>
              <a:tr h="124685">
                <a:tc>
                  <a:txBody>
                    <a:bodyPr/>
                    <a:lstStyle/>
                    <a:p>
                      <a:r>
                        <a:rPr lang="en-AU" sz="1000" b="1" dirty="0">
                          <a:effectLst/>
                        </a:rPr>
                        <a:t>OPEN</a:t>
                      </a:r>
                      <a:endParaRPr lang="en-A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0" marB="0"/>
                </a:tc>
                <a:tc>
                  <a:txBody>
                    <a:bodyPr/>
                    <a:lstStyle/>
                    <a:p>
                      <a:r>
                        <a:rPr lang="en-AU" sz="1000" b="1" dirty="0">
                          <a:effectLst/>
                        </a:rPr>
                        <a:t>16YRS &amp; UNDER</a:t>
                      </a:r>
                      <a:endParaRPr lang="en-A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0" marB="0"/>
                </a:tc>
                <a:extLst>
                  <a:ext uri="{0D108BD9-81ED-4DB2-BD59-A6C34878D82A}">
                    <a16:rowId xmlns:a16="http://schemas.microsoft.com/office/drawing/2014/main" val="651132858"/>
                  </a:ext>
                </a:extLst>
              </a:tr>
              <a:tr h="2493703">
                <a:tc>
                  <a:txBody>
                    <a:bodyPr/>
                    <a:lstStyle/>
                    <a:p>
                      <a:r>
                        <a:rPr lang="en-AU" sz="1000" dirty="0">
                          <a:effectLst/>
                        </a:rPr>
                        <a:t>CLASS H1: Metal work</a:t>
                      </a:r>
                    </a:p>
                    <a:p>
                      <a:r>
                        <a:rPr lang="en-AU" sz="1000" dirty="0">
                          <a:effectLst/>
                        </a:rPr>
                        <a:t>CLASS H2: Wood work</a:t>
                      </a:r>
                    </a:p>
                    <a:p>
                      <a:r>
                        <a:rPr lang="en-AU" sz="1000" dirty="0">
                          <a:effectLst/>
                        </a:rPr>
                        <a:t>CLASS H3: Pottery/ceramic</a:t>
                      </a:r>
                    </a:p>
                    <a:p>
                      <a:r>
                        <a:rPr lang="en-AU" sz="1000" dirty="0">
                          <a:effectLst/>
                        </a:rPr>
                        <a:t>CLASS H4: Fabric Article – decorated/painted</a:t>
                      </a:r>
                    </a:p>
                    <a:p>
                      <a:r>
                        <a:rPr lang="en-AU" sz="1000" dirty="0">
                          <a:effectLst/>
                        </a:rPr>
                        <a:t>CLASS H5: Handmade jewellery</a:t>
                      </a:r>
                    </a:p>
                    <a:p>
                      <a:r>
                        <a:rPr lang="en-AU" sz="1000" dirty="0">
                          <a:effectLst/>
                        </a:rPr>
                        <a:t>CLASS H6: Wall hanging – any medium</a:t>
                      </a:r>
                    </a:p>
                    <a:p>
                      <a:r>
                        <a:rPr lang="en-AU" sz="1000" dirty="0">
                          <a:effectLst/>
                        </a:rPr>
                        <a:t>CLASS H7: Sculpture – any medium</a:t>
                      </a:r>
                    </a:p>
                    <a:p>
                      <a:r>
                        <a:rPr lang="en-AU" sz="1000" dirty="0">
                          <a:effectLst/>
                        </a:rPr>
                        <a:t>CLASS H8: Toy – hand/machined made</a:t>
                      </a:r>
                    </a:p>
                    <a:p>
                      <a:r>
                        <a:rPr lang="en-AU" sz="1000" dirty="0">
                          <a:effectLst/>
                        </a:rPr>
                        <a:t>CLASS H9: Paper craft/tole/mâché/decoupage</a:t>
                      </a:r>
                    </a:p>
                    <a:p>
                      <a:r>
                        <a:rPr lang="en-AU" sz="1000" dirty="0">
                          <a:effectLst/>
                        </a:rPr>
                        <a:t>CLASS H10: Scrapbooking</a:t>
                      </a:r>
                    </a:p>
                    <a:p>
                      <a:r>
                        <a:rPr lang="en-AU" sz="1000" dirty="0">
                          <a:effectLst/>
                        </a:rPr>
                        <a:t>CLASS H11: Card – 3 handmade</a:t>
                      </a:r>
                    </a:p>
                    <a:p>
                      <a:r>
                        <a:rPr lang="en-AU" sz="1000" dirty="0">
                          <a:effectLst/>
                        </a:rPr>
                        <a:t>CLASS H12: Article from recycle materials</a:t>
                      </a:r>
                    </a:p>
                    <a:p>
                      <a:r>
                        <a:rPr lang="en-AU" sz="1000" dirty="0">
                          <a:effectLst/>
                        </a:rPr>
                        <a:t>CLASS H13: Mosaic – any item</a:t>
                      </a:r>
                    </a:p>
                    <a:p>
                      <a:r>
                        <a:rPr lang="en-AU" sz="1000" dirty="0">
                          <a:effectLst/>
                        </a:rPr>
                        <a:t>CLASS H14:Diamond painting</a:t>
                      </a:r>
                    </a:p>
                    <a:p>
                      <a:r>
                        <a:rPr lang="en-AU" sz="1000" dirty="0">
                          <a:effectLst/>
                        </a:rPr>
                        <a:t>CLASS H15: Resin craft – any item</a:t>
                      </a:r>
                    </a:p>
                    <a:p>
                      <a:r>
                        <a:rPr lang="en-AU" sz="1000" dirty="0">
                          <a:effectLst/>
                        </a:rPr>
                        <a:t>CLASS H16: Exhibitor’s Choice</a:t>
                      </a:r>
                    </a:p>
                    <a:p>
                      <a:r>
                        <a:rPr lang="en-AU" sz="1000" dirty="0">
                          <a:effectLst/>
                        </a:rPr>
                        <a:t>CLASS H17: Group Project – any article/any medium</a:t>
                      </a:r>
                    </a:p>
                    <a:p>
                      <a:r>
                        <a:rPr lang="en-AU" sz="1000" dirty="0">
                          <a:effectLst/>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0" marB="0"/>
                </a:tc>
                <a:tc>
                  <a:txBody>
                    <a:bodyPr/>
                    <a:lstStyle/>
                    <a:p>
                      <a:r>
                        <a:rPr lang="en-AU" sz="1000" dirty="0">
                          <a:effectLst/>
                        </a:rPr>
                        <a:t>CLASS H26: Sculpture</a:t>
                      </a:r>
                    </a:p>
                    <a:p>
                      <a:r>
                        <a:rPr lang="en-AU" sz="1000" dirty="0">
                          <a:effectLst/>
                        </a:rPr>
                        <a:t>CLASS H27: Pottery</a:t>
                      </a:r>
                    </a:p>
                    <a:p>
                      <a:r>
                        <a:rPr lang="en-AU" sz="1000" dirty="0">
                          <a:effectLst/>
                        </a:rPr>
                        <a:t>CLASS H28: Woodwork item</a:t>
                      </a:r>
                    </a:p>
                    <a:p>
                      <a:r>
                        <a:rPr lang="en-AU" sz="1000" dirty="0">
                          <a:effectLst/>
                        </a:rPr>
                        <a:t>CLASS H29: Decorated Fabric Work – Painting/Printing/Dyeing – any medium</a:t>
                      </a:r>
                    </a:p>
                    <a:p>
                      <a:r>
                        <a:rPr lang="en-AU" sz="1000" dirty="0">
                          <a:effectLst/>
                        </a:rPr>
                        <a:t>CLASS H30: Artificial Floral Display</a:t>
                      </a:r>
                    </a:p>
                    <a:p>
                      <a:r>
                        <a:rPr lang="en-AU" sz="1000" dirty="0">
                          <a:effectLst/>
                        </a:rPr>
                        <a:t>CLASS H31: Exhibitor’s Choice</a:t>
                      </a:r>
                    </a:p>
                    <a:p>
                      <a:r>
                        <a:rPr lang="en-AU" sz="1000" dirty="0">
                          <a:effectLst/>
                        </a:rPr>
                        <a:t> </a:t>
                      </a:r>
                    </a:p>
                    <a:p>
                      <a:r>
                        <a:rPr lang="en-AU" sz="1000" dirty="0">
                          <a:effectLst/>
                        </a:rPr>
                        <a:t> </a:t>
                      </a:r>
                    </a:p>
                    <a:p>
                      <a:r>
                        <a:rPr lang="en-AU" sz="1000" dirty="0">
                          <a:effectLst/>
                        </a:rPr>
                        <a:t> </a:t>
                      </a:r>
                    </a:p>
                    <a:p>
                      <a:r>
                        <a:rPr lang="en-AU" sz="1000" dirty="0">
                          <a:effectLst/>
                        </a:rPr>
                        <a:t> </a:t>
                      </a:r>
                    </a:p>
                    <a:p>
                      <a:r>
                        <a:rPr lang="en-AU" sz="1000" dirty="0">
                          <a:effectLst/>
                        </a:rPr>
                        <a:t> </a:t>
                      </a:r>
                    </a:p>
                    <a:p>
                      <a:r>
                        <a:rPr lang="en-AU" sz="1000" dirty="0">
                          <a:effectLst/>
                        </a:rPr>
                        <a:t> </a:t>
                      </a:r>
                    </a:p>
                    <a:p>
                      <a:r>
                        <a:rPr lang="en-AU" sz="1000" dirty="0">
                          <a:effectLst/>
                        </a:rPr>
                        <a:t> </a:t>
                      </a:r>
                    </a:p>
                    <a:p>
                      <a:r>
                        <a:rPr lang="en-AU" sz="1000" dirty="0">
                          <a:effectLst/>
                        </a:rPr>
                        <a:t> </a:t>
                      </a:r>
                    </a:p>
                    <a:p>
                      <a:r>
                        <a:rPr lang="en-AU" sz="1000" dirty="0">
                          <a:effectLst/>
                        </a:rPr>
                        <a:t> </a:t>
                      </a:r>
                    </a:p>
                    <a:p>
                      <a:r>
                        <a:rPr lang="en-AU" sz="1000" dirty="0">
                          <a:effectLst/>
                        </a:rPr>
                        <a:t> </a:t>
                      </a:r>
                    </a:p>
                    <a:p>
                      <a:r>
                        <a:rPr lang="en-AU" sz="1000" dirty="0">
                          <a:effectLst/>
                        </a:rPr>
                        <a:t> </a:t>
                      </a:r>
                    </a:p>
                    <a:p>
                      <a:r>
                        <a:rPr lang="en-AU" sz="1000" dirty="0">
                          <a:effectLst/>
                        </a:rPr>
                        <a:t> </a:t>
                      </a:r>
                    </a:p>
                    <a:p>
                      <a:r>
                        <a:rPr lang="en-AU" sz="1000" dirty="0">
                          <a:effectLst/>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0" marB="0"/>
                </a:tc>
                <a:extLst>
                  <a:ext uri="{0D108BD9-81ED-4DB2-BD59-A6C34878D82A}">
                    <a16:rowId xmlns:a16="http://schemas.microsoft.com/office/drawing/2014/main" val="920530877"/>
                  </a:ext>
                </a:extLst>
              </a:tr>
            </a:tbl>
          </a:graphicData>
        </a:graphic>
      </p:graphicFrame>
      <p:pic>
        <p:nvPicPr>
          <p:cNvPr id="5122" name="Picture 11">
            <a:extLst>
              <a:ext uri="{FF2B5EF4-FFF2-40B4-BE49-F238E27FC236}">
                <a16:creationId xmlns:a16="http://schemas.microsoft.com/office/drawing/2014/main" id="{398D7D92-E31C-491B-B33B-A9BC008C6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560" y="5047466"/>
            <a:ext cx="1498600" cy="17272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2" descr="Substitute Pets for Substitute Pets">
            <a:extLst>
              <a:ext uri="{FF2B5EF4-FFF2-40B4-BE49-F238E27FC236}">
                <a16:creationId xmlns:a16="http://schemas.microsoft.com/office/drawing/2014/main" id="{AE5F17D7-3500-4B66-82E7-CAB55D145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154" t="13515" r="24541" b="14388"/>
          <a:stretch>
            <a:fillRect/>
          </a:stretch>
        </p:blipFill>
        <p:spPr bwMode="auto">
          <a:xfrm>
            <a:off x="1555483" y="7765246"/>
            <a:ext cx="1733851" cy="15580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FA42B619-F071-4FE0-9741-E60C86E26E0F}"/>
              </a:ext>
            </a:extLst>
          </p:cNvPr>
          <p:cNvSpPr>
            <a:spLocks noChangeArrowheads="1"/>
          </p:cNvSpPr>
          <p:nvPr/>
        </p:nvSpPr>
        <p:spPr bwMode="auto">
          <a:xfrm>
            <a:off x="181429" y="108181"/>
            <a:ext cx="6569414" cy="333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056" rIns="457056" bIns="45705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r>
              <a:rPr kumimoji="0" lang="en-AU" altLang="en-US" sz="2200" b="1"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RAFTS                      Section H</a:t>
            </a:r>
            <a:endParaRPr kumimoji="0" lang="en-AU" altLang="en-US" sz="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JUDGE</a:t>
            </a:r>
            <a:r>
              <a:rPr kumimoji="0" lang="en-AU" altLang="en-US" sz="11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AU" altLang="en-US" sz="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DELIVERY</a:t>
            </a:r>
            <a:r>
              <a:rPr kumimoji="0" lang="en-AU" altLang="en-US" sz="11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exhibits with entry forms must be delivered to the Steward at the showground no later than 1200 on the WEDNESDAY before Show Day. No late entries will be accepted.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ENTRY FEE</a:t>
            </a:r>
            <a:r>
              <a:rPr kumimoji="0" lang="en-AU" altLang="en-US" sz="11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per exhibit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SPECIAL CONDITIONS</a:t>
            </a:r>
            <a:r>
              <a:rPr kumimoji="0" lang="en-AU" altLang="en-US" sz="11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Any article which has won a prize in a previous Tennant Creek Show is not eligible.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PRIZES</a:t>
            </a:r>
            <a:r>
              <a:rPr kumimoji="0" lang="en-AU" altLang="en-US" sz="11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1st prize card, 2</a:t>
            </a:r>
            <a:r>
              <a:rPr kumimoji="0" lang="en-AU" altLang="en-US" sz="11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AU" altLang="en-US" sz="11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 3</a:t>
            </a:r>
            <a:r>
              <a:rPr kumimoji="0" lang="en-AU" altLang="en-US" sz="11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kumimoji="0" lang="en-AU" altLang="en-US" sz="11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Open Champion Exhibit Cooking $50  	Junior Champion Exhibit $20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sng"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ENTRIES MUST BE COLLECTED ON SATURDAY BETWEEN 10AM – 1200PM</a:t>
            </a:r>
            <a:endParaRPr kumimoji="0" lang="en-AU" altLang="en-US" sz="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1" i="0" u="none" strike="noStrike" cap="none" normalizeH="0" baseline="0" dirty="0" bmk="">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CRAFTS            SECTION H</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F84AEFBE-E60C-4EAE-BE85-5BC90A848795}"/>
              </a:ext>
            </a:extLst>
          </p:cNvPr>
          <p:cNvSpPr>
            <a:spLocks noChangeArrowheads="1"/>
          </p:cNvSpPr>
          <p:nvPr/>
        </p:nvSpPr>
        <p:spPr bwMode="auto">
          <a:xfrm>
            <a:off x="183486" y="5723426"/>
            <a:ext cx="5485185" cy="267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457056" rIns="457056" bIns="45705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JUNIOR 10 YRS &amp; UNDER</a:t>
            </a:r>
            <a:endParaRPr kumimoji="0" lang="en-AU" altLang="en-US" sz="11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H18: Decorated Pet Rock</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H19: Egg Carton Creature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H20: Decorated Wooden Spoon</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H21: Play Dough 5yrs &amp; under. Any article must be of a solid construction</a:t>
            </a:r>
          </a:p>
          <a:p>
            <a:pPr marL="0" marR="0" lvl="0" indent="0" algn="l" defTabSz="914400" rtl="0" eaLnBrk="0" fontAlgn="base" latinLnBrk="0" hangingPunct="0">
              <a:lnSpc>
                <a:spcPct val="100000"/>
              </a:lnSpc>
              <a:spcBef>
                <a:spcPct val="0"/>
              </a:spcBef>
              <a:spcAft>
                <a:spcPct val="0"/>
              </a:spcAft>
              <a:buClrTx/>
              <a:buSzTx/>
              <a:buFontTx/>
              <a:buNone/>
              <a:tabLst/>
            </a:pPr>
            <a:r>
              <a:rPr lang="en-AU" altLang="en-US" sz="1100" dirty="0">
                <a:latin typeface="Calibri" panose="020F0502020204030204" pitchFamily="34" charset="0"/>
                <a:cs typeface="Times New Roman" panose="02020603050405020304" pitchFamily="18" charset="0"/>
              </a:rPr>
              <a:t>CLASS H22: Play Dough 6yrs &amp; over: Any article must be of a solid construction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CLASS H23: Group entry – Childcare to Grade 2 – any article/any mediu</a:t>
            </a:r>
            <a:r>
              <a:rPr lang="en-AU" altLang="en-US" sz="1100" dirty="0">
                <a:latin typeface="Calibri" panose="020F0502020204030204" pitchFamily="34" charset="0"/>
                <a:cs typeface="Times New Roman" panose="02020603050405020304" pitchFamily="18" charset="0"/>
              </a:rPr>
              <a:t>m</a:t>
            </a:r>
          </a:p>
          <a:p>
            <a:pPr marL="0" marR="0" lvl="0" indent="0" algn="l" defTabSz="914400" rtl="0" eaLnBrk="0" fontAlgn="base" latinLnBrk="0" hangingPunct="0">
              <a:lnSpc>
                <a:spcPct val="100000"/>
              </a:lnSpc>
              <a:spcBef>
                <a:spcPct val="0"/>
              </a:spcBef>
              <a:spcAft>
                <a:spcPct val="0"/>
              </a:spcAft>
              <a:buClrTx/>
              <a:buSzTx/>
              <a:buFontTx/>
              <a:buNone/>
              <a:tabLst/>
            </a:pPr>
            <a:r>
              <a:rPr lang="en-AU" altLang="en-US" sz="1100" dirty="0">
                <a:latin typeface="Calibri" panose="020F0502020204030204" pitchFamily="34" charset="0"/>
                <a:cs typeface="Times New Roman" panose="02020603050405020304" pitchFamily="18" charset="0"/>
              </a:rPr>
              <a:t>CLASS H 24: Group entry – Grade 3-6 – any article/any medium</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H2</a:t>
            </a:r>
            <a:r>
              <a:rPr lang="en-AU" altLang="en-US" sz="1100" dirty="0">
                <a:latin typeface="Calibri" panose="020F0502020204030204" pitchFamily="34" charset="0"/>
                <a:ea typeface="Calibri" panose="020F0502020204030204" pitchFamily="34" charset="0"/>
                <a:cs typeface="Times New Roman" panose="02020603050405020304" pitchFamily="18" charset="0"/>
              </a:rPr>
              <a:t>5</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Exhibitor’s Choice</a:t>
            </a:r>
            <a:endParaRPr kumimoji="0" lang="en-AU"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altLang="en-US" sz="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6379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6AD366D-5272-4132-B71A-FF8777E5C65B}"/>
              </a:ext>
            </a:extLst>
          </p:cNvPr>
          <p:cNvGraphicFramePr>
            <a:graphicFrameLocks noGrp="1"/>
          </p:cNvGraphicFramePr>
          <p:nvPr>
            <p:extLst>
              <p:ext uri="{D42A27DB-BD31-4B8C-83A1-F6EECF244321}">
                <p14:modId xmlns:p14="http://schemas.microsoft.com/office/powerpoint/2010/main" val="2728665293"/>
              </p:ext>
            </p:extLst>
          </p:nvPr>
        </p:nvGraphicFramePr>
        <p:xfrm>
          <a:off x="692944" y="5322888"/>
          <a:ext cx="5932710" cy="2855743"/>
        </p:xfrm>
        <a:graphic>
          <a:graphicData uri="http://schemas.openxmlformats.org/drawingml/2006/table">
            <a:tbl>
              <a:tblPr firstRow="1" firstCol="1" bandRow="1">
                <a:tableStyleId>{2D5ABB26-0587-4C30-8999-92F81FD0307C}</a:tableStyleId>
              </a:tblPr>
              <a:tblGrid>
                <a:gridCol w="2966355">
                  <a:extLst>
                    <a:ext uri="{9D8B030D-6E8A-4147-A177-3AD203B41FA5}">
                      <a16:colId xmlns:a16="http://schemas.microsoft.com/office/drawing/2014/main" val="4225590874"/>
                    </a:ext>
                  </a:extLst>
                </a:gridCol>
                <a:gridCol w="2966355">
                  <a:extLst>
                    <a:ext uri="{9D8B030D-6E8A-4147-A177-3AD203B41FA5}">
                      <a16:colId xmlns:a16="http://schemas.microsoft.com/office/drawing/2014/main" val="638020567"/>
                    </a:ext>
                  </a:extLst>
                </a:gridCol>
              </a:tblGrid>
              <a:tr h="190383">
                <a:tc gridSpan="2">
                  <a:txBody>
                    <a:bodyPr/>
                    <a:lstStyle/>
                    <a:p>
                      <a:r>
                        <a:rPr lang="en-AU" sz="1000" b="1" dirty="0">
                          <a:effectLst/>
                        </a:rPr>
                        <a:t>JUNIOR</a:t>
                      </a:r>
                      <a:endParaRPr lang="en-A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0" marB="0"/>
                </a:tc>
                <a:tc hMerge="1">
                  <a:txBody>
                    <a:bodyPr/>
                    <a:lstStyle/>
                    <a:p>
                      <a:endParaRPr lang="en-AU"/>
                    </a:p>
                  </a:txBody>
                  <a:tcPr/>
                </a:tc>
                <a:extLst>
                  <a:ext uri="{0D108BD9-81ED-4DB2-BD59-A6C34878D82A}">
                    <a16:rowId xmlns:a16="http://schemas.microsoft.com/office/drawing/2014/main" val="3196403841"/>
                  </a:ext>
                </a:extLst>
              </a:tr>
              <a:tr h="190383">
                <a:tc>
                  <a:txBody>
                    <a:bodyPr/>
                    <a:lstStyle/>
                    <a:p>
                      <a:r>
                        <a:rPr lang="en-AU" sz="1000" b="1" dirty="0">
                          <a:effectLst/>
                        </a:rPr>
                        <a:t>Pre-school – Grade 2</a:t>
                      </a:r>
                      <a:endParaRPr lang="en-A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0" marB="0"/>
                </a:tc>
                <a:tc>
                  <a:txBody>
                    <a:bodyPr/>
                    <a:lstStyle/>
                    <a:p>
                      <a:r>
                        <a:rPr lang="en-AU" sz="1000" b="1" dirty="0">
                          <a:effectLst/>
                        </a:rPr>
                        <a:t>16 </a:t>
                      </a:r>
                      <a:r>
                        <a:rPr lang="en-AU" sz="1000" b="1" dirty="0" err="1">
                          <a:effectLst/>
                        </a:rPr>
                        <a:t>yrs</a:t>
                      </a:r>
                      <a:r>
                        <a:rPr lang="en-AU" sz="1000" b="1" dirty="0">
                          <a:effectLst/>
                        </a:rPr>
                        <a:t> and under</a:t>
                      </a:r>
                      <a:endParaRPr lang="en-A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0" marB="0"/>
                </a:tc>
                <a:extLst>
                  <a:ext uri="{0D108BD9-81ED-4DB2-BD59-A6C34878D82A}">
                    <a16:rowId xmlns:a16="http://schemas.microsoft.com/office/drawing/2014/main" val="4028225015"/>
                  </a:ext>
                </a:extLst>
              </a:tr>
              <a:tr h="1142297">
                <a:tc>
                  <a:txBody>
                    <a:bodyPr/>
                    <a:lstStyle/>
                    <a:p>
                      <a:r>
                        <a:rPr lang="en-AU" sz="1000" dirty="0">
                          <a:effectLst/>
                        </a:rPr>
                        <a:t>CLASS L10: Collage</a:t>
                      </a:r>
                    </a:p>
                    <a:p>
                      <a:r>
                        <a:rPr lang="en-AU" sz="1000" dirty="0">
                          <a:effectLst/>
                        </a:rPr>
                        <a:t>CLASS L11: Printing</a:t>
                      </a:r>
                    </a:p>
                    <a:p>
                      <a:r>
                        <a:rPr lang="en-AU" sz="1000" dirty="0">
                          <a:effectLst/>
                        </a:rPr>
                        <a:t>CLASS L12: Painting</a:t>
                      </a:r>
                    </a:p>
                    <a:p>
                      <a:r>
                        <a:rPr lang="en-AU" sz="1000" dirty="0">
                          <a:effectLst/>
                        </a:rPr>
                        <a:t>CLASS L13: Drawing</a:t>
                      </a:r>
                    </a:p>
                    <a:p>
                      <a:r>
                        <a:rPr lang="en-AU" sz="1000" dirty="0">
                          <a:effectLst/>
                        </a:rPr>
                        <a:t>CLASS L14: Group Entry – any medium – Grade 2</a:t>
                      </a:r>
                    </a:p>
                    <a:p>
                      <a:r>
                        <a:rPr lang="en-AU" sz="1000" dirty="0">
                          <a:effectLst/>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0" marB="0"/>
                </a:tc>
                <a:tc>
                  <a:txBody>
                    <a:bodyPr/>
                    <a:lstStyle/>
                    <a:p>
                      <a:r>
                        <a:rPr lang="en-AU" sz="1000" dirty="0">
                          <a:effectLst/>
                        </a:rPr>
                        <a:t>CLASS L20: Collage</a:t>
                      </a:r>
                    </a:p>
                    <a:p>
                      <a:r>
                        <a:rPr lang="en-AU" sz="1000" dirty="0">
                          <a:effectLst/>
                        </a:rPr>
                        <a:t>CLASS L21: Printing</a:t>
                      </a:r>
                    </a:p>
                    <a:p>
                      <a:r>
                        <a:rPr lang="en-AU" sz="1000" dirty="0">
                          <a:effectLst/>
                        </a:rPr>
                        <a:t>CLASS L22: Painting</a:t>
                      </a:r>
                      <a:br>
                        <a:rPr lang="en-AU" sz="1000" dirty="0">
                          <a:effectLst/>
                        </a:rPr>
                      </a:br>
                      <a:r>
                        <a:rPr lang="en-AU" sz="1000" dirty="0">
                          <a:effectLst/>
                        </a:rPr>
                        <a:t>CLASS L23: Drawing</a:t>
                      </a:r>
                      <a:br>
                        <a:rPr lang="en-AU" sz="1000" dirty="0">
                          <a:effectLst/>
                        </a:rPr>
                      </a:br>
                      <a:r>
                        <a:rPr lang="en-AU" sz="1000" dirty="0">
                          <a:effectLst/>
                        </a:rPr>
                        <a:t>CLASS L24: Computer Generated – any media</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0" marB="0"/>
                </a:tc>
                <a:extLst>
                  <a:ext uri="{0D108BD9-81ED-4DB2-BD59-A6C34878D82A}">
                    <a16:rowId xmlns:a16="http://schemas.microsoft.com/office/drawing/2014/main" val="3458662188"/>
                  </a:ext>
                </a:extLst>
              </a:tr>
              <a:tr h="190383">
                <a:tc>
                  <a:txBody>
                    <a:bodyPr/>
                    <a:lstStyle/>
                    <a:p>
                      <a:r>
                        <a:rPr lang="en-AU" sz="1000" b="1" dirty="0">
                          <a:effectLst/>
                        </a:rPr>
                        <a:t>Grade 3-6</a:t>
                      </a:r>
                      <a:endParaRPr lang="en-A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0" marB="0"/>
                </a:tc>
                <a:tc>
                  <a:txBody>
                    <a:bodyPr/>
                    <a:lstStyle/>
                    <a:p>
                      <a:r>
                        <a:rPr lang="en-AU" sz="1000">
                          <a:effectLst/>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0" marB="0"/>
                </a:tc>
                <a:extLst>
                  <a:ext uri="{0D108BD9-81ED-4DB2-BD59-A6C34878D82A}">
                    <a16:rowId xmlns:a16="http://schemas.microsoft.com/office/drawing/2014/main" val="2067819474"/>
                  </a:ext>
                </a:extLst>
              </a:tr>
              <a:tr h="1142297">
                <a:tc>
                  <a:txBody>
                    <a:bodyPr/>
                    <a:lstStyle/>
                    <a:p>
                      <a:r>
                        <a:rPr lang="en-AU" sz="1000" dirty="0">
                          <a:effectLst/>
                        </a:rPr>
                        <a:t>CLASS L15: Collage</a:t>
                      </a:r>
                    </a:p>
                    <a:p>
                      <a:r>
                        <a:rPr lang="en-AU" sz="1000" dirty="0">
                          <a:effectLst/>
                        </a:rPr>
                        <a:t>CLASS L16: Printing</a:t>
                      </a:r>
                    </a:p>
                    <a:p>
                      <a:r>
                        <a:rPr lang="en-AU" sz="1000" dirty="0">
                          <a:effectLst/>
                        </a:rPr>
                        <a:t>CLASS L17: Painting</a:t>
                      </a:r>
                    </a:p>
                    <a:p>
                      <a:r>
                        <a:rPr lang="en-AU" sz="1000" dirty="0">
                          <a:effectLst/>
                        </a:rPr>
                        <a:t>CLASS L18: Drawing</a:t>
                      </a:r>
                    </a:p>
                    <a:p>
                      <a:r>
                        <a:rPr lang="en-AU" sz="1000" dirty="0">
                          <a:effectLst/>
                        </a:rPr>
                        <a:t>CLASS L19: Group Entry – any medium – Grades 3-6</a:t>
                      </a:r>
                    </a:p>
                    <a:p>
                      <a:r>
                        <a:rPr lang="en-AU" sz="1000" dirty="0">
                          <a:effectLst/>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0" marB="0"/>
                </a:tc>
                <a:tc>
                  <a:txBody>
                    <a:bodyPr/>
                    <a:lstStyle/>
                    <a:p>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0" marB="0"/>
                </a:tc>
                <a:extLst>
                  <a:ext uri="{0D108BD9-81ED-4DB2-BD59-A6C34878D82A}">
                    <a16:rowId xmlns:a16="http://schemas.microsoft.com/office/drawing/2014/main" val="3652285303"/>
                  </a:ext>
                </a:extLst>
              </a:tr>
            </a:tbl>
          </a:graphicData>
        </a:graphic>
      </p:graphicFrame>
      <p:sp>
        <p:nvSpPr>
          <p:cNvPr id="3" name="Rectangle 2">
            <a:extLst>
              <a:ext uri="{FF2B5EF4-FFF2-40B4-BE49-F238E27FC236}">
                <a16:creationId xmlns:a16="http://schemas.microsoft.com/office/drawing/2014/main" id="{4F6A34C6-A9BA-47FD-B734-9EB3BCE7AC70}"/>
              </a:ext>
            </a:extLst>
          </p:cNvPr>
          <p:cNvSpPr>
            <a:spLocks noChangeArrowheads="1"/>
          </p:cNvSpPr>
          <p:nvPr/>
        </p:nvSpPr>
        <p:spPr bwMode="auto">
          <a:xfrm>
            <a:off x="692944" y="220140"/>
            <a:ext cx="5472112"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ART                       Section L</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JUDGE</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DELIVERY</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exhibits with entry forms must be delivered to the Steward at the showground no later than 1200 on the WEDNESDAY before Show Day. No late entries will be accepted.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ENTRY FEE</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per exhibit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SPECIAL CONDITIONS</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Any article which has won a prize in a previous Tennant Creek Show is not eligible.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PRIZES</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1st prize card, 2</a:t>
            </a:r>
            <a:r>
              <a:rPr kumimoji="0" lang="en-AU"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 3</a:t>
            </a:r>
            <a:r>
              <a:rPr kumimoji="0" lang="en-AU"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Open Champion Exhibit Cooking $50  	Junior Champion Exhibit $20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ENTRIES MUST BE COLLECTED ON SATURDAY BETWEEN 10AM – 1200PM</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ARTS            SECTION L</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OPEN</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r>
              <a:rPr kumimoji="0" lang="en-AU" altLang="en-US" sz="11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LASS L1: Landscape – any medium</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L2: Portrait – any medium</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L3: Still Life – any medium</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L4: Mixed media - collage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L5: Charcoal drawing</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L6: Print – any subject, any style (screen, lino, etching, lithograph, etc)</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L7: Indigenous Art – any subject, any style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L8: Computer Generated – any media</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L9: Other – Pastel, Water Colour, Pencil, Inks</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pic>
        <p:nvPicPr>
          <p:cNvPr id="6145" name="Picture 6">
            <a:extLst>
              <a:ext uri="{FF2B5EF4-FFF2-40B4-BE49-F238E27FC236}">
                <a16:creationId xmlns:a16="http://schemas.microsoft.com/office/drawing/2014/main" id="{B8FBD5B7-260A-4AB3-B7B1-0A4F5D52A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883" y="7004675"/>
            <a:ext cx="1863725" cy="18907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A4554A2-651F-40E4-8EB6-38720D4237BC}"/>
              </a:ext>
            </a:extLst>
          </p:cNvPr>
          <p:cNvSpPr>
            <a:spLocks noChangeArrowheads="1"/>
          </p:cNvSpPr>
          <p:nvPr/>
        </p:nvSpPr>
        <p:spPr bwMode="auto">
          <a:xfrm>
            <a:off x="471488" y="509428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212572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3FC0EFC-D0A5-45C8-AFC7-7923E03235A3}"/>
              </a:ext>
            </a:extLst>
          </p:cNvPr>
          <p:cNvSpPr>
            <a:spLocks noChangeArrowheads="1"/>
          </p:cNvSpPr>
          <p:nvPr/>
        </p:nvSpPr>
        <p:spPr bwMode="auto">
          <a:xfrm>
            <a:off x="632143" y="272611"/>
            <a:ext cx="576072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PHOTOGRAPHY            Section M</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JUDGE</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DELIVERY</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exhibits with entry forms must be delivered to the Steward at the showground no later than 1200 on the WEDNESDAY before Show Day. No late entries will be accepted.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ENTRY FEE</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per exhibit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SPECIAL CONDITIONS</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Any exhibit may only be entered in one class. All classes will be judge on composition, technical quality and relevance to the subjected of the lass entered. Prints must be mounted on card suitable for pinning.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PRIZES</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1st prize card, 2</a:t>
            </a:r>
            <a:r>
              <a:rPr kumimoji="0" lang="en-AU"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 3</a:t>
            </a:r>
            <a:r>
              <a:rPr kumimoji="0" lang="en-AU"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Open Champion Exhibit $50  	Junior Champion Exhibit $20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ENTRIES MUST BE COLLECTED ON SATURDAY BETWEEN 10AM – 1200PM</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t>
            </a:r>
            <a:r>
              <a:rPr kumimoji="0" lang="en-AU" altLang="en-US" sz="1600" b="1" i="0" u="none" strike="noStrike" cap="none" normalizeH="0" baseline="0" dirty="0" bmk="">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HOTOGRAPHY            SECTION M</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bmk="_Hlk101294804">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OPEN</a:t>
            </a:r>
            <a:endParaRPr kumimoji="0" lang="en-AU" altLang="en-US" sz="400" b="0" i="0" u="none" strike="noStrike" cap="none" normalizeH="0" baseline="0" dirty="0" bmk="_Hlk101294804">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bmk="_Hlk101294804">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M1: Art of Landscape – Tennant Creek/Central Australia Landscape</a:t>
            </a:r>
            <a:endParaRPr kumimoji="0" lang="en-AU" altLang="en-US" sz="400" b="0" i="0" u="none" strike="noStrike" cap="none" normalizeH="0" baseline="0" dirty="0" bmk="_Hlk101294804">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bmk="_Hlk101294804">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M2: The Rural Way – pastoral/grazing</a:t>
            </a:r>
            <a:endParaRPr kumimoji="0" lang="en-AU" altLang="en-US" sz="400" b="0" i="0" u="none" strike="noStrike" cap="none" normalizeH="0" baseline="0" dirty="0" bmk="_Hlk101294804">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bmk="_Hlk101294804">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M3: Portrait – individual or group</a:t>
            </a:r>
            <a:endParaRPr kumimoji="0" lang="en-AU" altLang="en-US" sz="400" b="0" i="0" u="none" strike="noStrike" cap="none" normalizeH="0" baseline="0" dirty="0" bmk="_Hlk101294804">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bmk="_Hlk101294804">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M4: Black and White – any subject</a:t>
            </a:r>
            <a:endParaRPr kumimoji="0" lang="en-AU" altLang="en-US" sz="400" b="0" i="0" u="none" strike="noStrike" cap="none" normalizeH="0" baseline="0" dirty="0" bmk="_Hlk101294804">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bmk="_Hlk101294804">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M5: Floral/Plant</a:t>
            </a:r>
            <a:endParaRPr kumimoji="0" lang="en-AU" altLang="en-US" sz="400" b="0" i="0" u="none" strike="noStrike" cap="none" normalizeH="0" baseline="0" dirty="0" bmk="_Hlk101294804">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bmk="_Hlk101294804">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M6: Animal/Wildlife</a:t>
            </a:r>
            <a:endParaRPr kumimoji="0" lang="en-AU" altLang="en-US" sz="400" b="0" i="0" u="none" strike="noStrike" cap="none" normalizeH="0" baseline="0" dirty="0" bmk="_Hlk101294804">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bmk="_Hlk101294804">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M7: Travel – Holiday or Travel photos</a:t>
            </a:r>
          </a:p>
          <a:p>
            <a:pPr marL="0" marR="0" lvl="0" indent="0" algn="l" defTabSz="914400" rtl="0" eaLnBrk="0" fontAlgn="base" latinLnBrk="0" hangingPunct="0">
              <a:lnSpc>
                <a:spcPct val="100000"/>
              </a:lnSpc>
              <a:spcBef>
                <a:spcPct val="0"/>
              </a:spcBef>
              <a:spcAft>
                <a:spcPct val="0"/>
              </a:spcAft>
              <a:buClrTx/>
              <a:buSzTx/>
              <a:buFontTx/>
              <a:buNone/>
              <a:tabLst/>
            </a:pPr>
            <a:r>
              <a:rPr lang="en-AU" altLang="en-US" sz="1100" dirty="0" bmk="_Hlk101294804">
                <a:latin typeface="Calibri" panose="020F0502020204030204" pitchFamily="34" charset="0"/>
                <a:ea typeface="Calibri" panose="020F0502020204030204" pitchFamily="34" charset="0"/>
                <a:cs typeface="Times New Roman" panose="02020603050405020304" pitchFamily="18" charset="0"/>
              </a:rPr>
              <a:t>CLASS M8: Open Subject</a:t>
            </a:r>
            <a:endParaRPr kumimoji="0" lang="en-AU" altLang="en-US" sz="1100" b="0" i="0" u="none" strike="noStrike" cap="none" normalizeH="0" baseline="0" dirty="0" bmk="_Hlk101294804">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AU" altLang="en-US" sz="1100" dirty="0" bmk="_Hlk101294804">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bmk="_Hlk101294804">
                <a:ln>
                  <a:noFill/>
                </a:ln>
                <a:solidFill>
                  <a:schemeClr val="tx1"/>
                </a:solidFill>
                <a:effectLst/>
                <a:latin typeface="Calibri" panose="020F0502020204030204" pitchFamily="34" charset="0"/>
                <a:cs typeface="Times New Roman" panose="02020603050405020304" pitchFamily="18" charset="0"/>
              </a:rPr>
              <a:t>JUNIOR</a:t>
            </a:r>
            <a:endParaRPr kumimoji="0" lang="en-AU" altLang="en-US" sz="400" b="1" i="0" u="none" strike="noStrike" cap="none" normalizeH="0" baseline="0" dirty="0" bmk="_Hlk101294804">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bmk="_Hlk101294804">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M9: Children’s – 10 years and under – any subject</a:t>
            </a:r>
            <a:endParaRPr kumimoji="0" lang="en-AU" altLang="en-US" sz="400" b="0" i="0" u="none" strike="noStrike" cap="none" normalizeH="0" baseline="0" dirty="0" bmk="_Hlk101294804">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bmk="_Hlk101294804">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M10: Young Hot Shots – 16 years and under – any subject</a:t>
            </a:r>
            <a:endParaRPr kumimoji="0" lang="en-AU" altLang="en-US" sz="400" b="0" i="0" u="none" strike="noStrike" cap="none" normalizeH="0" baseline="0" dirty="0" bmk="_Hlk101294804">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bmk="_Hlk101294804">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M11: Selfie – a photograph taken of yourself</a:t>
            </a:r>
            <a:endParaRPr kumimoji="0" lang="en-AU" altLang="en-US" sz="400" b="0" i="0" u="none" strike="noStrike" cap="none" normalizeH="0" baseline="0" dirty="0" bmk="_Hlk101294804">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bmk="_Hlk101294804">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M12: Open Subject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pic>
        <p:nvPicPr>
          <p:cNvPr id="7169" name="Picture 7">
            <a:extLst>
              <a:ext uri="{FF2B5EF4-FFF2-40B4-BE49-F238E27FC236}">
                <a16:creationId xmlns:a16="http://schemas.microsoft.com/office/drawing/2014/main" id="{63867ACA-A321-4E85-B08D-15FF36767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183" y="6563992"/>
            <a:ext cx="2682223" cy="18813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BA8D354-78DD-489C-98C7-76D1F500CEED}"/>
              </a:ext>
            </a:extLst>
          </p:cNvPr>
          <p:cNvSpPr>
            <a:spLocks noChangeArrowheads="1"/>
          </p:cNvSpPr>
          <p:nvPr/>
        </p:nvSpPr>
        <p:spPr bwMode="auto">
          <a:xfrm>
            <a:off x="548640" y="3406140"/>
            <a:ext cx="500634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3193028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286DE01-EC51-4C9F-8DB2-1DD812CF417E}"/>
              </a:ext>
            </a:extLst>
          </p:cNvPr>
          <p:cNvSpPr>
            <a:spLocks noChangeArrowheads="1"/>
          </p:cNvSpPr>
          <p:nvPr/>
        </p:nvSpPr>
        <p:spPr bwMode="auto">
          <a:xfrm>
            <a:off x="561626" y="995484"/>
            <a:ext cx="5421086"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HOBBIES &amp; COLLECTIONS        Section N</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JUDGE</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DELIVERY</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exhibits with entry forms must be delivered to the Steward at the showground no later than 1200 on the WEDNESDAY before Show Day. No late entries will be accepted.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ENTRY FEE</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per exhibit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SPECIAL CONDITIONS</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Any exhibit may only be entered in one class. Collections to comprise of a group of 5 or more similar items displayed on a tray or board. Lego are to individual designs (NO KITS).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PRIZES</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1st prize card, 2</a:t>
            </a:r>
            <a:r>
              <a:rPr kumimoji="0" lang="en-AU"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 3</a:t>
            </a:r>
            <a:r>
              <a:rPr kumimoji="0" lang="en-AU"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Open Champion Exhibit $50  	Junior Champion Exhibit $20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ENTRIES MUST BE COLLECTED ON SATURDAY BETWEEN 10AM – 1200PM</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HOBBIES &amp; COLLECTIONS            SECTION N</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OPEN</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N1: Collection of similar items. 5 or more.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JUNIOR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 YRS &amp; Under</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a:t>
            </a:r>
            <a:r>
              <a:rPr lang="en-AU" altLang="en-US" sz="1100" dirty="0">
                <a:latin typeface="Calibri" panose="020F0502020204030204" pitchFamily="34" charset="0"/>
                <a:ea typeface="Calibri" panose="020F0502020204030204" pitchFamily="34" charset="0"/>
                <a:cs typeface="Times New Roman" panose="02020603050405020304" pitchFamily="18" charset="0"/>
              </a:rPr>
              <a:t>N</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Collection of similar items (coins/stamps/teacups etc.) 3 or more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N3: Lego </a:t>
            </a:r>
            <a:r>
              <a:rPr kumimoji="0" lang="en-AU"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individual</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design</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pic>
        <p:nvPicPr>
          <p:cNvPr id="8193" name="Picture 18">
            <a:extLst>
              <a:ext uri="{FF2B5EF4-FFF2-40B4-BE49-F238E27FC236}">
                <a16:creationId xmlns:a16="http://schemas.microsoft.com/office/drawing/2014/main" id="{A907B952-8CA3-469F-B5E6-54418928B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352" y="6658172"/>
            <a:ext cx="2261296" cy="18496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D380E1D-4B72-4AEF-8C66-A5C52EC79FAD}"/>
              </a:ext>
            </a:extLst>
          </p:cNvPr>
          <p:cNvSpPr>
            <a:spLocks noChangeArrowheads="1"/>
          </p:cNvSpPr>
          <p:nvPr/>
        </p:nvSpPr>
        <p:spPr bwMode="auto">
          <a:xfrm>
            <a:off x="561626" y="3074093"/>
            <a:ext cx="5421086"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399856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9C05F18-9E54-4B83-B29F-9F4744047AAB}"/>
              </a:ext>
            </a:extLst>
          </p:cNvPr>
          <p:cNvGraphicFramePr>
            <a:graphicFrameLocks noGrp="1"/>
          </p:cNvGraphicFramePr>
          <p:nvPr>
            <p:extLst>
              <p:ext uri="{D42A27DB-BD31-4B8C-83A1-F6EECF244321}">
                <p14:modId xmlns:p14="http://schemas.microsoft.com/office/powerpoint/2010/main" val="736167109"/>
              </p:ext>
            </p:extLst>
          </p:nvPr>
        </p:nvGraphicFramePr>
        <p:xfrm>
          <a:off x="554942" y="373380"/>
          <a:ext cx="5763802" cy="8956705"/>
        </p:xfrm>
        <a:graphic>
          <a:graphicData uri="http://schemas.openxmlformats.org/drawingml/2006/table">
            <a:tbl>
              <a:tblPr firstRow="1" firstCol="1" bandRow="1">
                <a:tableStyleId>{5940675A-B579-460E-94D1-54222C63F5DA}</a:tableStyleId>
              </a:tblPr>
              <a:tblGrid>
                <a:gridCol w="309887">
                  <a:extLst>
                    <a:ext uri="{9D8B030D-6E8A-4147-A177-3AD203B41FA5}">
                      <a16:colId xmlns:a16="http://schemas.microsoft.com/office/drawing/2014/main" val="729108301"/>
                    </a:ext>
                  </a:extLst>
                </a:gridCol>
                <a:gridCol w="469244">
                  <a:extLst>
                    <a:ext uri="{9D8B030D-6E8A-4147-A177-3AD203B41FA5}">
                      <a16:colId xmlns:a16="http://schemas.microsoft.com/office/drawing/2014/main" val="3219330080"/>
                    </a:ext>
                  </a:extLst>
                </a:gridCol>
                <a:gridCol w="468691">
                  <a:extLst>
                    <a:ext uri="{9D8B030D-6E8A-4147-A177-3AD203B41FA5}">
                      <a16:colId xmlns:a16="http://schemas.microsoft.com/office/drawing/2014/main" val="1022946069"/>
                    </a:ext>
                  </a:extLst>
                </a:gridCol>
                <a:gridCol w="1248925">
                  <a:extLst>
                    <a:ext uri="{9D8B030D-6E8A-4147-A177-3AD203B41FA5}">
                      <a16:colId xmlns:a16="http://schemas.microsoft.com/office/drawing/2014/main" val="1761915990"/>
                    </a:ext>
                  </a:extLst>
                </a:gridCol>
                <a:gridCol w="1664002">
                  <a:extLst>
                    <a:ext uri="{9D8B030D-6E8A-4147-A177-3AD203B41FA5}">
                      <a16:colId xmlns:a16="http://schemas.microsoft.com/office/drawing/2014/main" val="451117395"/>
                    </a:ext>
                  </a:extLst>
                </a:gridCol>
                <a:gridCol w="681110">
                  <a:extLst>
                    <a:ext uri="{9D8B030D-6E8A-4147-A177-3AD203B41FA5}">
                      <a16:colId xmlns:a16="http://schemas.microsoft.com/office/drawing/2014/main" val="2691302746"/>
                    </a:ext>
                  </a:extLst>
                </a:gridCol>
                <a:gridCol w="703588">
                  <a:extLst>
                    <a:ext uri="{9D8B030D-6E8A-4147-A177-3AD203B41FA5}">
                      <a16:colId xmlns:a16="http://schemas.microsoft.com/office/drawing/2014/main" val="805635206"/>
                    </a:ext>
                  </a:extLst>
                </a:gridCol>
                <a:gridCol w="218355">
                  <a:extLst>
                    <a:ext uri="{9D8B030D-6E8A-4147-A177-3AD203B41FA5}">
                      <a16:colId xmlns:a16="http://schemas.microsoft.com/office/drawing/2014/main" val="368377978"/>
                    </a:ext>
                  </a:extLst>
                </a:gridCol>
              </a:tblGrid>
              <a:tr h="1496354">
                <a:tc gridSpan="8">
                  <a:txBody>
                    <a:bodyPr/>
                    <a:lstStyle/>
                    <a:p>
                      <a:pPr algn="ctr"/>
                      <a:endParaRPr lang="en-AU" sz="1050" dirty="0">
                        <a:effectLst/>
                      </a:endParaRPr>
                    </a:p>
                    <a:p>
                      <a:r>
                        <a:rPr lang="en-AU" sz="1050" dirty="0">
                          <a:effectLst/>
                        </a:rPr>
                        <a:t> </a:t>
                      </a:r>
                    </a:p>
                    <a:p>
                      <a:r>
                        <a:rPr lang="en-AU" sz="1050" dirty="0">
                          <a:effectLst/>
                        </a:rPr>
                        <a:t> </a:t>
                      </a:r>
                    </a:p>
                    <a:p>
                      <a:r>
                        <a:rPr lang="en-AU" sz="1050" dirty="0">
                          <a:effectLst/>
                        </a:rPr>
                        <a:t> </a:t>
                      </a:r>
                    </a:p>
                    <a:p>
                      <a:r>
                        <a:rPr lang="en-AU" sz="1050" dirty="0">
                          <a:effectLst/>
                        </a:rPr>
                        <a:t> </a:t>
                      </a:r>
                    </a:p>
                    <a:p>
                      <a:r>
                        <a:rPr lang="en-AU" sz="1050" dirty="0">
                          <a:effectLst/>
                        </a:rPr>
                        <a:t> </a:t>
                      </a:r>
                    </a:p>
                    <a:p>
                      <a:r>
                        <a:rPr lang="en-AU" sz="1050" dirty="0">
                          <a:effectLst/>
                        </a:rPr>
                        <a:t> </a:t>
                      </a:r>
                    </a:p>
                    <a:p>
                      <a:r>
                        <a:rPr lang="en-AU" sz="1050" dirty="0">
                          <a:effectLst/>
                        </a:rPr>
                        <a:t> </a:t>
                      </a:r>
                    </a:p>
                    <a:p>
                      <a:endParaRPr lang="en-AU" sz="1050" dirty="0">
                        <a:effectLst/>
                      </a:endParaRPr>
                    </a:p>
                    <a:p>
                      <a:endParaRPr lang="en-AU" sz="1050" dirty="0">
                        <a:effectLst/>
                      </a:endParaRPr>
                    </a:p>
                    <a:p>
                      <a:endParaRPr lang="en-AU" sz="1050" dirty="0">
                        <a:effectLst/>
                      </a:endParaRPr>
                    </a:p>
                  </a:txBody>
                  <a:tcPr marL="42402" marR="42402"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456386026"/>
                  </a:ext>
                </a:extLst>
              </a:tr>
              <a:tr h="341559">
                <a:tc gridSpan="8">
                  <a:txBody>
                    <a:bodyPr/>
                    <a:lstStyle/>
                    <a:p>
                      <a:pPr algn="r"/>
                      <a:br>
                        <a:rPr lang="en-AU" sz="1050" dirty="0">
                          <a:effectLst/>
                        </a:rPr>
                      </a:br>
                      <a:r>
                        <a:rPr lang="en-AU" sz="2000" dirty="0">
                          <a:effectLst/>
                        </a:rPr>
                        <a:t>General Entry Form</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394121565"/>
                  </a:ext>
                </a:extLst>
              </a:tr>
              <a:tr h="1206747">
                <a:tc gridSpan="8">
                  <a:txBody>
                    <a:bodyPr/>
                    <a:lstStyle/>
                    <a:p>
                      <a:r>
                        <a:rPr lang="en-AU" sz="1050" dirty="0">
                          <a:effectLst/>
                        </a:rPr>
                        <a:t>The Secretary / PO Box 515 Tennant Creek NT 0861</a:t>
                      </a:r>
                    </a:p>
                    <a:p>
                      <a:r>
                        <a:rPr lang="en-AU" sz="1050" dirty="0">
                          <a:effectLst/>
                        </a:rPr>
                        <a:t>I hereby request that you enter, subject to the rules and regulations of the Show Society, the undermentioned exhibits for your show, to be held on the Society’s grounds.</a:t>
                      </a:r>
                    </a:p>
                    <a:p>
                      <a:r>
                        <a:rPr lang="en-AU" sz="1050" dirty="0">
                          <a:effectLst/>
                        </a:rPr>
                        <a:t> </a:t>
                      </a:r>
                    </a:p>
                    <a:p>
                      <a:r>
                        <a:rPr lang="en-AU" sz="1200" dirty="0">
                          <a:effectLst/>
                        </a:rPr>
                        <a:t>Section ____________________________________ (use a separate form for each section)</a:t>
                      </a:r>
                    </a:p>
                    <a:p>
                      <a:r>
                        <a:rPr lang="en-AU" sz="1200" dirty="0">
                          <a:effectLst/>
                        </a:rPr>
                        <a:t>Name ________________________________________________       Age _____________</a:t>
                      </a:r>
                    </a:p>
                    <a:p>
                      <a:r>
                        <a:rPr lang="en-AU" sz="1200" dirty="0">
                          <a:effectLst/>
                        </a:rPr>
                        <a:t>Address ______________________________________________          </a:t>
                      </a:r>
                      <a:r>
                        <a:rPr lang="en-AU" sz="1200" dirty="0">
                          <a:solidFill>
                            <a:schemeClr val="bg1">
                              <a:lumMod val="65000"/>
                            </a:schemeClr>
                          </a:solidFill>
                          <a:effectLst/>
                        </a:rPr>
                        <a:t>(For 16 </a:t>
                      </a:r>
                      <a:r>
                        <a:rPr lang="en-AU" sz="1200" dirty="0" err="1">
                          <a:solidFill>
                            <a:schemeClr val="bg1">
                              <a:lumMod val="65000"/>
                            </a:schemeClr>
                          </a:solidFill>
                          <a:effectLst/>
                        </a:rPr>
                        <a:t>Yrs</a:t>
                      </a:r>
                      <a:r>
                        <a:rPr lang="en-AU" sz="1200" dirty="0">
                          <a:solidFill>
                            <a:schemeClr val="bg1">
                              <a:lumMod val="65000"/>
                            </a:schemeClr>
                          </a:solidFill>
                          <a:effectLst/>
                        </a:rPr>
                        <a:t> &amp; under)</a:t>
                      </a:r>
                    </a:p>
                    <a:p>
                      <a:r>
                        <a:rPr lang="en-AU" sz="1200" dirty="0">
                          <a:effectLst/>
                        </a:rPr>
                        <a:t>Email ________________________________________    Phone# ___________________</a:t>
                      </a:r>
                    </a:p>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626148082"/>
                  </a:ext>
                </a:extLst>
              </a:tr>
              <a:tr h="331856">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AU" sz="1050">
                          <a:effectLst/>
                        </a:rPr>
                        <a:t>Entry #</a:t>
                      </a:r>
                      <a:endParaRPr lang="en-AU" sz="105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050">
                          <a:effectLst/>
                        </a:rPr>
                        <a:t>Class</a:t>
                      </a:r>
                      <a:endParaRPr lang="en-AU" sz="105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050" dirty="0">
                          <a:effectLst/>
                        </a:rPr>
                        <a:t>Description of Entry</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050">
                          <a:effectLst/>
                        </a:rPr>
                        <a:t>Entry Fee</a:t>
                      </a:r>
                    </a:p>
                    <a:p>
                      <a:pPr algn="ctr"/>
                      <a:r>
                        <a:rPr lang="en-AU" sz="1050">
                          <a:effectLst/>
                        </a:rPr>
                        <a:t>($2 per entry)</a:t>
                      </a:r>
                      <a:endParaRPr lang="en-AU" sz="105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124336796"/>
                  </a:ext>
                </a:extLst>
              </a:tr>
              <a:tr h="146382">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1200" dirty="0">
                          <a:effectLst/>
                        </a:rPr>
                        <a:t>1</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40095503"/>
                  </a:ext>
                </a:extLst>
              </a:tr>
              <a:tr h="146382">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1200" dirty="0">
                          <a:effectLst/>
                        </a:rPr>
                        <a:t>2</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51640279"/>
                  </a:ext>
                </a:extLst>
              </a:tr>
              <a:tr h="146382">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1200">
                          <a:effectLst/>
                        </a:rPr>
                        <a:t>3</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42804865"/>
                  </a:ext>
                </a:extLst>
              </a:tr>
              <a:tr h="146382">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1200">
                          <a:effectLst/>
                        </a:rPr>
                        <a:t>4</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48506017"/>
                  </a:ext>
                </a:extLst>
              </a:tr>
              <a:tr h="146382">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1200">
                          <a:effectLst/>
                        </a:rPr>
                        <a:t>5</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26180586"/>
                  </a:ext>
                </a:extLst>
              </a:tr>
              <a:tr h="146382">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1200">
                          <a:effectLst/>
                        </a:rPr>
                        <a:t>6</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34603700"/>
                  </a:ext>
                </a:extLst>
              </a:tr>
              <a:tr h="146382">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1200">
                          <a:effectLst/>
                        </a:rPr>
                        <a:t>7</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28358499"/>
                  </a:ext>
                </a:extLst>
              </a:tr>
              <a:tr h="146382">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1200">
                          <a:effectLst/>
                        </a:rPr>
                        <a:t>8</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212698"/>
                  </a:ext>
                </a:extLst>
              </a:tr>
              <a:tr h="146382">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1200">
                          <a:effectLst/>
                        </a:rPr>
                        <a:t>9</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18056664"/>
                  </a:ext>
                </a:extLst>
              </a:tr>
              <a:tr h="146382">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1200">
                          <a:effectLst/>
                        </a:rPr>
                        <a:t>10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58456703"/>
                  </a:ext>
                </a:extLst>
              </a:tr>
              <a:tr h="146382">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1200">
                          <a:effectLst/>
                        </a:rPr>
                        <a:t>11</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27463434"/>
                  </a:ext>
                </a:extLst>
              </a:tr>
              <a:tr h="146382">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1200">
                          <a:effectLst/>
                        </a:rPr>
                        <a:t>12</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43254334"/>
                  </a:ext>
                </a:extLst>
              </a:tr>
              <a:tr h="146382">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1200">
                          <a:effectLst/>
                        </a:rPr>
                        <a:t>13</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49249633"/>
                  </a:ext>
                </a:extLst>
              </a:tr>
              <a:tr h="146382">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1200">
                          <a:effectLst/>
                        </a:rPr>
                        <a:t>14</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gridSpan="3">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38204618"/>
                  </a:ext>
                </a:extLst>
              </a:tr>
              <a:tr h="292765">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L w="12700" cap="flat" cmpd="sng" algn="ctr">
                      <a:noFill/>
                      <a:prstDash val="solid"/>
                      <a:round/>
                      <a:headEnd type="none" w="med" len="med"/>
                      <a:tailEnd type="none" w="med" len="med"/>
                    </a:lnL>
                  </a:tcPr>
                </a:tc>
                <a:tc>
                  <a:txBody>
                    <a:bodyPr/>
                    <a:lstStyle/>
                    <a:p>
                      <a:pPr algn="r"/>
                      <a:r>
                        <a:rPr lang="en-AU" sz="1400" dirty="0">
                          <a:effectLst/>
                        </a:rPr>
                        <a:t>Total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pPr algn="ct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a:txBody>
                    <a:bodyPr/>
                    <a:lstStyle/>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62130350"/>
                  </a:ext>
                </a:extLst>
              </a:tr>
              <a:tr h="985509">
                <a:tc gridSpan="8">
                  <a:txBody>
                    <a:bodyPr/>
                    <a:lstStyle/>
                    <a:p>
                      <a:r>
                        <a:rPr lang="en-AU" sz="1050" dirty="0">
                          <a:effectLst/>
                        </a:rPr>
                        <a:t> </a:t>
                      </a:r>
                    </a:p>
                    <a:p>
                      <a:r>
                        <a:rPr lang="en-AU" sz="1050" dirty="0">
                          <a:effectLst/>
                        </a:rPr>
                        <a:t>Please note: No late entries. Fees must accompany entry form which must be signed by exhibitor.</a:t>
                      </a:r>
                    </a:p>
                    <a:p>
                      <a:r>
                        <a:rPr lang="en-AU" sz="1050" dirty="0">
                          <a:effectLst/>
                        </a:rPr>
                        <a:t> </a:t>
                      </a:r>
                    </a:p>
                    <a:p>
                      <a:r>
                        <a:rPr lang="en-AU" sz="1050" dirty="0">
                          <a:effectLst/>
                        </a:rPr>
                        <a:t>I declare these entries to be my own and bona fide property.</a:t>
                      </a:r>
                    </a:p>
                    <a:p>
                      <a:r>
                        <a:rPr lang="en-AU" sz="1050" dirty="0">
                          <a:effectLst/>
                        </a:rPr>
                        <a:t> </a:t>
                      </a:r>
                    </a:p>
                    <a:p>
                      <a:pPr algn="ctr"/>
                      <a:r>
                        <a:rPr lang="en-AU" sz="1050" dirty="0">
                          <a:effectLst/>
                        </a:rPr>
                        <a:t>___________________________________            _______________________</a:t>
                      </a:r>
                    </a:p>
                    <a:p>
                      <a:r>
                        <a:rPr lang="en-AU" sz="1050" dirty="0">
                          <a:effectLst/>
                        </a:rPr>
                        <a:t>                         Exhibitor’s Signature                                                     Date</a:t>
                      </a:r>
                    </a:p>
                    <a:p>
                      <a:r>
                        <a:rPr lang="en-AU" sz="105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716153212"/>
                  </a:ext>
                </a:extLst>
              </a:tr>
              <a:tr h="146382">
                <a:tc gridSpan="8">
                  <a:txBody>
                    <a:bodyPr/>
                    <a:lstStyle/>
                    <a:p>
                      <a:pPr algn="ctr"/>
                      <a:r>
                        <a:rPr lang="en-AU" sz="1050" dirty="0">
                          <a:effectLst/>
                        </a:rPr>
                        <a:t>Tennant Creek Show Society      ph. 08 8962 1251       email. tennantcreekshow.com.au</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402" marR="42402"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318093819"/>
                  </a:ext>
                </a:extLst>
              </a:tr>
            </a:tbl>
          </a:graphicData>
        </a:graphic>
      </p:graphicFrame>
      <p:pic>
        <p:nvPicPr>
          <p:cNvPr id="10241" name="Picture 17">
            <a:extLst>
              <a:ext uri="{FF2B5EF4-FFF2-40B4-BE49-F238E27FC236}">
                <a16:creationId xmlns:a16="http://schemas.microsoft.com/office/drawing/2014/main" id="{D9B2CBF1-0279-495A-9625-7EBBD5932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42" y="373380"/>
            <a:ext cx="5755959" cy="1823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40A887B0-169E-449D-8B64-27EFD23119C6}"/>
              </a:ext>
            </a:extLst>
          </p:cNvPr>
          <p:cNvSpPr txBox="1">
            <a:spLocks noChangeArrowheads="1"/>
          </p:cNvSpPr>
          <p:nvPr/>
        </p:nvSpPr>
        <p:spPr bwMode="auto">
          <a:xfrm>
            <a:off x="547099" y="675836"/>
            <a:ext cx="1775742" cy="1384995"/>
          </a:xfrm>
          <a:prstGeom prst="rect">
            <a:avLst/>
          </a:prstGeom>
          <a:noFill/>
          <a:ln w="28575">
            <a:noFill/>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a:spAutoFit/>
          </a:bodyPr>
          <a:lstStyle/>
          <a:p>
            <a:pPr algn="ctr"/>
            <a:r>
              <a:rPr lang="en-AU" sz="2400" dirty="0">
                <a:effectLst/>
                <a:ea typeface="Calibri" panose="020F0502020204030204" pitchFamily="34" charset="0"/>
                <a:cs typeface="Times New Roman" panose="02020603050405020304" pitchFamily="18" charset="0"/>
              </a:rPr>
              <a:t>Tennant Creek </a:t>
            </a:r>
            <a:r>
              <a:rPr lang="en-AU" sz="3600" dirty="0">
                <a:effectLst/>
                <a:ea typeface="Calibri" panose="020F0502020204030204" pitchFamily="34" charset="0"/>
                <a:cs typeface="Times New Roman" panose="02020603050405020304" pitchFamily="18" charset="0"/>
              </a:rPr>
              <a:t>Show</a:t>
            </a:r>
            <a:endParaRPr lang="en-AU"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7224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A4B846-B904-4763-899B-642990052C6C}"/>
              </a:ext>
            </a:extLst>
          </p:cNvPr>
          <p:cNvPicPr>
            <a:picLocks noChangeAspect="1"/>
          </p:cNvPicPr>
          <p:nvPr/>
        </p:nvPicPr>
        <p:blipFill>
          <a:blip r:embed="rId2"/>
          <a:stretch>
            <a:fillRect/>
          </a:stretch>
        </p:blipFill>
        <p:spPr>
          <a:xfrm>
            <a:off x="261256" y="114179"/>
            <a:ext cx="3448595" cy="2539152"/>
          </a:xfrm>
          <a:prstGeom prst="rect">
            <a:avLst/>
          </a:prstGeom>
        </p:spPr>
      </p:pic>
      <p:sp>
        <p:nvSpPr>
          <p:cNvPr id="23" name="TextBox 22">
            <a:extLst>
              <a:ext uri="{FF2B5EF4-FFF2-40B4-BE49-F238E27FC236}">
                <a16:creationId xmlns:a16="http://schemas.microsoft.com/office/drawing/2014/main" id="{EE2CA21C-8980-4FE1-A076-A58D77F9973B}"/>
              </a:ext>
            </a:extLst>
          </p:cNvPr>
          <p:cNvSpPr txBox="1"/>
          <p:nvPr/>
        </p:nvSpPr>
        <p:spPr>
          <a:xfrm>
            <a:off x="261256" y="2788418"/>
            <a:ext cx="3448594" cy="369332"/>
          </a:xfrm>
          <a:prstGeom prst="rect">
            <a:avLst/>
          </a:prstGeom>
          <a:solidFill>
            <a:schemeClr val="accent4">
              <a:lumMod val="60000"/>
              <a:lumOff val="40000"/>
            </a:schemeClr>
          </a:solidFill>
          <a:ln w="28575">
            <a:solidFill>
              <a:schemeClr val="accent5">
                <a:lumMod val="75000"/>
              </a:schemeClr>
            </a:solidFill>
          </a:ln>
        </p:spPr>
        <p:txBody>
          <a:bodyPr wrap="square" rtlCol="0">
            <a:spAutoFit/>
          </a:bodyPr>
          <a:lstStyle/>
          <a:p>
            <a:pPr algn="ctr"/>
            <a:r>
              <a:rPr lang="en-AU" dirty="0"/>
              <a:t>Show Ground Map</a:t>
            </a:r>
          </a:p>
        </p:txBody>
      </p:sp>
      <p:graphicFrame>
        <p:nvGraphicFramePr>
          <p:cNvPr id="40" name="Table 22">
            <a:extLst>
              <a:ext uri="{FF2B5EF4-FFF2-40B4-BE49-F238E27FC236}">
                <a16:creationId xmlns:a16="http://schemas.microsoft.com/office/drawing/2014/main" id="{3C059C3E-046B-4D06-BDF6-7D19D90E5E76}"/>
              </a:ext>
            </a:extLst>
          </p:cNvPr>
          <p:cNvGraphicFramePr>
            <a:graphicFrameLocks noGrp="1"/>
          </p:cNvGraphicFramePr>
          <p:nvPr>
            <p:extLst>
              <p:ext uri="{D42A27DB-BD31-4B8C-83A1-F6EECF244321}">
                <p14:modId xmlns:p14="http://schemas.microsoft.com/office/powerpoint/2010/main" val="609400214"/>
              </p:ext>
            </p:extLst>
          </p:nvPr>
        </p:nvGraphicFramePr>
        <p:xfrm>
          <a:off x="3916443" y="293274"/>
          <a:ext cx="2592978" cy="3680460"/>
        </p:xfrm>
        <a:graphic>
          <a:graphicData uri="http://schemas.openxmlformats.org/drawingml/2006/table">
            <a:tbl>
              <a:tblPr firstRow="1" bandRow="1">
                <a:tableStyleId>{5940675A-B579-460E-94D1-54222C63F5DA}</a:tableStyleId>
              </a:tblPr>
              <a:tblGrid>
                <a:gridCol w="456115">
                  <a:extLst>
                    <a:ext uri="{9D8B030D-6E8A-4147-A177-3AD203B41FA5}">
                      <a16:colId xmlns:a16="http://schemas.microsoft.com/office/drawing/2014/main" val="2221569636"/>
                    </a:ext>
                  </a:extLst>
                </a:gridCol>
                <a:gridCol w="2136863">
                  <a:extLst>
                    <a:ext uri="{9D8B030D-6E8A-4147-A177-3AD203B41FA5}">
                      <a16:colId xmlns:a16="http://schemas.microsoft.com/office/drawing/2014/main" val="1317582919"/>
                    </a:ext>
                  </a:extLst>
                </a:gridCol>
              </a:tblGrid>
              <a:tr h="213865">
                <a:tc>
                  <a:txBody>
                    <a:bodyPr/>
                    <a:lstStyle/>
                    <a:p>
                      <a:pPr algn="ctr"/>
                      <a:r>
                        <a:rPr lang="en-AU" sz="1050" b="1" dirty="0"/>
                        <a:t>1</a:t>
                      </a:r>
                    </a:p>
                  </a:txBody>
                  <a:tcPr>
                    <a:solidFill>
                      <a:srgbClr val="FF3300"/>
                    </a:solidFill>
                  </a:tcPr>
                </a:tc>
                <a:tc>
                  <a:txBody>
                    <a:bodyPr/>
                    <a:lstStyle/>
                    <a:p>
                      <a:r>
                        <a:rPr lang="en-AU" sz="1050" dirty="0">
                          <a:latin typeface="+mn-lt"/>
                        </a:rPr>
                        <a:t>Ticket Booth</a:t>
                      </a:r>
                    </a:p>
                  </a:txBody>
                  <a:tcPr/>
                </a:tc>
                <a:extLst>
                  <a:ext uri="{0D108BD9-81ED-4DB2-BD59-A6C34878D82A}">
                    <a16:rowId xmlns:a16="http://schemas.microsoft.com/office/drawing/2014/main" val="4181842266"/>
                  </a:ext>
                </a:extLst>
              </a:tr>
              <a:tr h="205753">
                <a:tc>
                  <a:txBody>
                    <a:bodyPr/>
                    <a:lstStyle/>
                    <a:p>
                      <a:pPr algn="ctr"/>
                      <a:r>
                        <a:rPr lang="en-AU" sz="1050" b="1" dirty="0"/>
                        <a:t>2</a:t>
                      </a:r>
                    </a:p>
                  </a:txBody>
                  <a:tcPr>
                    <a:solidFill>
                      <a:srgbClr val="FF3300"/>
                    </a:solidFill>
                  </a:tcPr>
                </a:tc>
                <a:tc>
                  <a:txBody>
                    <a:bodyPr/>
                    <a:lstStyle/>
                    <a:p>
                      <a:r>
                        <a:rPr lang="en-AU" sz="1050" dirty="0">
                          <a:latin typeface="+mn-lt"/>
                        </a:rPr>
                        <a:t>Ticket Booth</a:t>
                      </a:r>
                    </a:p>
                  </a:txBody>
                  <a:tcPr/>
                </a:tc>
                <a:extLst>
                  <a:ext uri="{0D108BD9-81ED-4DB2-BD59-A6C34878D82A}">
                    <a16:rowId xmlns:a16="http://schemas.microsoft.com/office/drawing/2014/main" val="183587862"/>
                  </a:ext>
                </a:extLst>
              </a:tr>
              <a:tr h="216041">
                <a:tc>
                  <a:txBody>
                    <a:bodyPr/>
                    <a:lstStyle/>
                    <a:p>
                      <a:pPr algn="ctr"/>
                      <a:r>
                        <a:rPr lang="en-AU" sz="1050" b="1" dirty="0"/>
                        <a:t>3</a:t>
                      </a:r>
                    </a:p>
                  </a:txBody>
                  <a:tcPr>
                    <a:solidFill>
                      <a:schemeClr val="accent4">
                        <a:lumMod val="60000"/>
                        <a:lumOff val="40000"/>
                      </a:schemeClr>
                    </a:solidFill>
                  </a:tcPr>
                </a:tc>
                <a:tc>
                  <a:txBody>
                    <a:bodyPr/>
                    <a:lstStyle/>
                    <a:p>
                      <a:r>
                        <a:rPr lang="en-AU" sz="1050" dirty="0">
                          <a:latin typeface="+mn-lt"/>
                        </a:rPr>
                        <a:t>Parking Area</a:t>
                      </a:r>
                    </a:p>
                  </a:txBody>
                  <a:tcPr/>
                </a:tc>
                <a:extLst>
                  <a:ext uri="{0D108BD9-81ED-4DB2-BD59-A6C34878D82A}">
                    <a16:rowId xmlns:a16="http://schemas.microsoft.com/office/drawing/2014/main" val="774059640"/>
                  </a:ext>
                </a:extLst>
              </a:tr>
              <a:tr h="198038">
                <a:tc>
                  <a:txBody>
                    <a:bodyPr/>
                    <a:lstStyle/>
                    <a:p>
                      <a:pPr algn="ctr"/>
                      <a:r>
                        <a:rPr lang="en-AU" sz="1050" b="1" dirty="0"/>
                        <a:t>4</a:t>
                      </a:r>
                    </a:p>
                  </a:txBody>
                  <a:tcPr>
                    <a:solidFill>
                      <a:schemeClr val="accent1">
                        <a:lumMod val="40000"/>
                        <a:lumOff val="60000"/>
                      </a:schemeClr>
                    </a:solidFill>
                  </a:tcPr>
                </a:tc>
                <a:tc>
                  <a:txBody>
                    <a:bodyPr/>
                    <a:lstStyle/>
                    <a:p>
                      <a:r>
                        <a:rPr lang="en-AU" sz="1050" dirty="0">
                          <a:latin typeface="+mn-lt"/>
                        </a:rPr>
                        <a:t>Public Toilets</a:t>
                      </a:r>
                    </a:p>
                  </a:txBody>
                  <a:tcPr/>
                </a:tc>
                <a:extLst>
                  <a:ext uri="{0D108BD9-81ED-4DB2-BD59-A6C34878D82A}">
                    <a16:rowId xmlns:a16="http://schemas.microsoft.com/office/drawing/2014/main" val="3222222593"/>
                  </a:ext>
                </a:extLst>
              </a:tr>
              <a:tr h="198038">
                <a:tc>
                  <a:txBody>
                    <a:bodyPr/>
                    <a:lstStyle/>
                    <a:p>
                      <a:pPr algn="ctr"/>
                      <a:r>
                        <a:rPr lang="en-AU" sz="1050" b="1" dirty="0"/>
                        <a:t>5</a:t>
                      </a:r>
                    </a:p>
                  </a:txBody>
                  <a:tcPr>
                    <a:solidFill>
                      <a:srgbClr val="00CCFF"/>
                    </a:solidFill>
                  </a:tcPr>
                </a:tc>
                <a:tc>
                  <a:txBody>
                    <a:bodyPr/>
                    <a:lstStyle/>
                    <a:p>
                      <a:r>
                        <a:rPr lang="en-AU" sz="1050" dirty="0">
                          <a:latin typeface="+mn-lt"/>
                        </a:rPr>
                        <a:t>Rodeo Arena</a:t>
                      </a:r>
                    </a:p>
                  </a:txBody>
                  <a:tcPr/>
                </a:tc>
                <a:extLst>
                  <a:ext uri="{0D108BD9-81ED-4DB2-BD59-A6C34878D82A}">
                    <a16:rowId xmlns:a16="http://schemas.microsoft.com/office/drawing/2014/main" val="745009339"/>
                  </a:ext>
                </a:extLst>
              </a:tr>
              <a:tr h="235195">
                <a:tc>
                  <a:txBody>
                    <a:bodyPr/>
                    <a:lstStyle/>
                    <a:p>
                      <a:pPr algn="ctr"/>
                      <a:r>
                        <a:rPr lang="en-AU" sz="1050" b="1" dirty="0"/>
                        <a:t>6</a:t>
                      </a:r>
                    </a:p>
                  </a:txBody>
                  <a:tcPr>
                    <a:solidFill>
                      <a:srgbClr val="CCFF99"/>
                    </a:solidFill>
                  </a:tcPr>
                </a:tc>
                <a:tc>
                  <a:txBody>
                    <a:bodyPr/>
                    <a:lstStyle/>
                    <a:p>
                      <a:r>
                        <a:rPr lang="en-AU" sz="1050" dirty="0">
                          <a:latin typeface="+mn-lt"/>
                        </a:rPr>
                        <a:t>Exhibition Pavilion/ATM/First Aid</a:t>
                      </a:r>
                    </a:p>
                  </a:txBody>
                  <a:tcPr/>
                </a:tc>
                <a:extLst>
                  <a:ext uri="{0D108BD9-81ED-4DB2-BD59-A6C34878D82A}">
                    <a16:rowId xmlns:a16="http://schemas.microsoft.com/office/drawing/2014/main" val="2057640857"/>
                  </a:ext>
                </a:extLst>
              </a:tr>
              <a:tr h="205753">
                <a:tc>
                  <a:txBody>
                    <a:bodyPr/>
                    <a:lstStyle/>
                    <a:p>
                      <a:pPr algn="ctr"/>
                      <a:r>
                        <a:rPr lang="en-AU" sz="1050" b="1" dirty="0"/>
                        <a:t>7</a:t>
                      </a:r>
                    </a:p>
                  </a:txBody>
                  <a:tcPr>
                    <a:solidFill>
                      <a:schemeClr val="accent4">
                        <a:lumMod val="75000"/>
                      </a:schemeClr>
                    </a:solidFill>
                  </a:tcPr>
                </a:tc>
                <a:tc>
                  <a:txBody>
                    <a:bodyPr/>
                    <a:lstStyle/>
                    <a:p>
                      <a:r>
                        <a:rPr lang="en-AU" sz="1050" dirty="0">
                          <a:latin typeface="+mn-lt"/>
                        </a:rPr>
                        <a:t>Show Office</a:t>
                      </a:r>
                    </a:p>
                  </a:txBody>
                  <a:tcPr/>
                </a:tc>
                <a:extLst>
                  <a:ext uri="{0D108BD9-81ED-4DB2-BD59-A6C34878D82A}">
                    <a16:rowId xmlns:a16="http://schemas.microsoft.com/office/drawing/2014/main" val="3208091128"/>
                  </a:ext>
                </a:extLst>
              </a:tr>
              <a:tr h="226329">
                <a:tc>
                  <a:txBody>
                    <a:bodyPr/>
                    <a:lstStyle/>
                    <a:p>
                      <a:pPr algn="ctr"/>
                      <a:r>
                        <a:rPr lang="en-AU" sz="1050" b="1" dirty="0"/>
                        <a:t>8</a:t>
                      </a:r>
                    </a:p>
                  </a:txBody>
                  <a:tcPr>
                    <a:solidFill>
                      <a:srgbClr val="FF99CC"/>
                    </a:solidFill>
                  </a:tcPr>
                </a:tc>
                <a:tc>
                  <a:txBody>
                    <a:bodyPr/>
                    <a:lstStyle/>
                    <a:p>
                      <a:r>
                        <a:rPr lang="en-AU" sz="1050" dirty="0">
                          <a:latin typeface="+mn-lt"/>
                        </a:rPr>
                        <a:t>CWA Hall</a:t>
                      </a:r>
                    </a:p>
                  </a:txBody>
                  <a:tcPr/>
                </a:tc>
                <a:extLst>
                  <a:ext uri="{0D108BD9-81ED-4DB2-BD59-A6C34878D82A}">
                    <a16:rowId xmlns:a16="http://schemas.microsoft.com/office/drawing/2014/main" val="3373960966"/>
                  </a:ext>
                </a:extLst>
              </a:tr>
              <a:tr h="216041">
                <a:tc>
                  <a:txBody>
                    <a:bodyPr/>
                    <a:lstStyle/>
                    <a:p>
                      <a:pPr algn="ctr"/>
                      <a:r>
                        <a:rPr lang="en-AU" sz="1050" b="1" dirty="0"/>
                        <a:t>9</a:t>
                      </a:r>
                    </a:p>
                  </a:txBody>
                  <a:tcPr>
                    <a:solidFill>
                      <a:srgbClr val="33CCCC"/>
                    </a:solidFill>
                  </a:tcPr>
                </a:tc>
                <a:tc>
                  <a:txBody>
                    <a:bodyPr/>
                    <a:lstStyle/>
                    <a:p>
                      <a:r>
                        <a:rPr lang="en-AU" sz="1050" dirty="0">
                          <a:latin typeface="+mn-lt"/>
                        </a:rPr>
                        <a:t>Art and Craft Pavilion</a:t>
                      </a:r>
                    </a:p>
                  </a:txBody>
                  <a:tcPr/>
                </a:tc>
                <a:extLst>
                  <a:ext uri="{0D108BD9-81ED-4DB2-BD59-A6C34878D82A}">
                    <a16:rowId xmlns:a16="http://schemas.microsoft.com/office/drawing/2014/main" val="4191642689"/>
                  </a:ext>
                </a:extLst>
              </a:tr>
              <a:tr h="219059">
                <a:tc>
                  <a:txBody>
                    <a:bodyPr/>
                    <a:lstStyle/>
                    <a:p>
                      <a:pPr algn="ctr"/>
                      <a:r>
                        <a:rPr lang="en-AU" sz="1050" b="1" dirty="0"/>
                        <a:t>10</a:t>
                      </a:r>
                    </a:p>
                  </a:txBody>
                  <a:tcPr>
                    <a:solidFill>
                      <a:schemeClr val="accent6">
                        <a:lumMod val="60000"/>
                        <a:lumOff val="40000"/>
                      </a:schemeClr>
                    </a:solidFill>
                  </a:tcPr>
                </a:tc>
                <a:tc>
                  <a:txBody>
                    <a:bodyPr/>
                    <a:lstStyle/>
                    <a:p>
                      <a:r>
                        <a:rPr lang="en-AU" sz="1050" dirty="0">
                          <a:latin typeface="+mn-lt"/>
                        </a:rPr>
                        <a:t>Sideshow Alley</a:t>
                      </a:r>
                    </a:p>
                  </a:txBody>
                  <a:tcPr/>
                </a:tc>
                <a:extLst>
                  <a:ext uri="{0D108BD9-81ED-4DB2-BD59-A6C34878D82A}">
                    <a16:rowId xmlns:a16="http://schemas.microsoft.com/office/drawing/2014/main" val="3014680664"/>
                  </a:ext>
                </a:extLst>
              </a:tr>
              <a:tr h="210897">
                <a:tc>
                  <a:txBody>
                    <a:bodyPr/>
                    <a:lstStyle/>
                    <a:p>
                      <a:pPr algn="ctr"/>
                      <a:r>
                        <a:rPr lang="en-AU" sz="1050" b="1" dirty="0"/>
                        <a:t>11</a:t>
                      </a:r>
                    </a:p>
                  </a:txBody>
                  <a:tcPr>
                    <a:solidFill>
                      <a:srgbClr val="0070C0"/>
                    </a:solidFill>
                  </a:tcPr>
                </a:tc>
                <a:tc>
                  <a:txBody>
                    <a:bodyPr/>
                    <a:lstStyle/>
                    <a:p>
                      <a:r>
                        <a:rPr lang="en-AU" sz="1050" dirty="0">
                          <a:latin typeface="+mn-lt"/>
                        </a:rPr>
                        <a:t>Live Entertainment Area</a:t>
                      </a:r>
                    </a:p>
                  </a:txBody>
                  <a:tcPr/>
                </a:tc>
                <a:extLst>
                  <a:ext uri="{0D108BD9-81ED-4DB2-BD59-A6C34878D82A}">
                    <a16:rowId xmlns:a16="http://schemas.microsoft.com/office/drawing/2014/main" val="3453651236"/>
                  </a:ext>
                </a:extLst>
              </a:tr>
              <a:tr h="198038">
                <a:tc>
                  <a:txBody>
                    <a:bodyPr/>
                    <a:lstStyle/>
                    <a:p>
                      <a:pPr algn="ctr"/>
                      <a:r>
                        <a:rPr lang="en-AU" sz="1050" b="1" dirty="0"/>
                        <a:t>12</a:t>
                      </a:r>
                    </a:p>
                  </a:txBody>
                  <a:tcPr>
                    <a:solidFill>
                      <a:schemeClr val="accent6">
                        <a:lumMod val="75000"/>
                      </a:schemeClr>
                    </a:solidFill>
                  </a:tcPr>
                </a:tc>
                <a:tc>
                  <a:txBody>
                    <a:bodyPr/>
                    <a:lstStyle/>
                    <a:p>
                      <a:r>
                        <a:rPr lang="en-AU" sz="1050" dirty="0">
                          <a:latin typeface="+mn-lt"/>
                        </a:rPr>
                        <a:t>Parks and Wildlife</a:t>
                      </a:r>
                    </a:p>
                  </a:txBody>
                  <a:tcPr/>
                </a:tc>
                <a:extLst>
                  <a:ext uri="{0D108BD9-81ED-4DB2-BD59-A6C34878D82A}">
                    <a16:rowId xmlns:a16="http://schemas.microsoft.com/office/drawing/2014/main" val="273915130"/>
                  </a:ext>
                </a:extLst>
              </a:tr>
              <a:tr h="198038">
                <a:tc>
                  <a:txBody>
                    <a:bodyPr/>
                    <a:lstStyle/>
                    <a:p>
                      <a:pPr algn="ctr"/>
                      <a:r>
                        <a:rPr lang="en-AU" sz="1050" b="1" dirty="0"/>
                        <a:t>13</a:t>
                      </a:r>
                    </a:p>
                  </a:txBody>
                  <a:tcPr>
                    <a:solidFill>
                      <a:srgbClr val="9999FF"/>
                    </a:solidFill>
                  </a:tcPr>
                </a:tc>
                <a:tc>
                  <a:txBody>
                    <a:bodyPr/>
                    <a:lstStyle/>
                    <a:p>
                      <a:r>
                        <a:rPr lang="en-AU" sz="1050" dirty="0">
                          <a:latin typeface="+mn-lt"/>
                        </a:rPr>
                        <a:t>Live Entertainment Area</a:t>
                      </a:r>
                    </a:p>
                  </a:txBody>
                  <a:tcPr/>
                </a:tc>
                <a:extLst>
                  <a:ext uri="{0D108BD9-81ED-4DB2-BD59-A6C34878D82A}">
                    <a16:rowId xmlns:a16="http://schemas.microsoft.com/office/drawing/2014/main" val="1202970811"/>
                  </a:ext>
                </a:extLst>
              </a:tr>
              <a:tr h="198038">
                <a:tc>
                  <a:txBody>
                    <a:bodyPr/>
                    <a:lstStyle/>
                    <a:p>
                      <a:pPr algn="ctr"/>
                      <a:endParaRPr lang="en-AU" sz="1050" b="1" dirty="0"/>
                    </a:p>
                  </a:txBody>
                  <a:tcPr>
                    <a:solidFill>
                      <a:srgbClr val="FFFF00"/>
                    </a:solidFill>
                  </a:tcPr>
                </a:tc>
                <a:tc>
                  <a:txBody>
                    <a:bodyPr/>
                    <a:lstStyle/>
                    <a:p>
                      <a:r>
                        <a:rPr lang="en-AU" sz="1050" dirty="0">
                          <a:latin typeface="+mn-lt"/>
                        </a:rPr>
                        <a:t>Disability Parking – access via back gate entrance</a:t>
                      </a:r>
                    </a:p>
                  </a:txBody>
                  <a:tcPr/>
                </a:tc>
                <a:extLst>
                  <a:ext uri="{0D108BD9-81ED-4DB2-BD59-A6C34878D82A}">
                    <a16:rowId xmlns:a16="http://schemas.microsoft.com/office/drawing/2014/main" val="2594427734"/>
                  </a:ext>
                </a:extLst>
              </a:tr>
            </a:tbl>
          </a:graphicData>
        </a:graphic>
      </p:graphicFrame>
      <p:grpSp>
        <p:nvGrpSpPr>
          <p:cNvPr id="4" name="Group 3">
            <a:extLst>
              <a:ext uri="{FF2B5EF4-FFF2-40B4-BE49-F238E27FC236}">
                <a16:creationId xmlns:a16="http://schemas.microsoft.com/office/drawing/2014/main" id="{8835102F-41F6-1EBD-86D2-66930A72853C}"/>
              </a:ext>
            </a:extLst>
          </p:cNvPr>
          <p:cNvGrpSpPr/>
          <p:nvPr/>
        </p:nvGrpSpPr>
        <p:grpSpPr>
          <a:xfrm>
            <a:off x="261256" y="4682079"/>
            <a:ext cx="6376212" cy="4790443"/>
            <a:chOff x="261256" y="4682079"/>
            <a:chExt cx="6376212" cy="4790443"/>
          </a:xfrm>
        </p:grpSpPr>
        <p:grpSp>
          <p:nvGrpSpPr>
            <p:cNvPr id="2" name="Group 1">
              <a:extLst>
                <a:ext uri="{FF2B5EF4-FFF2-40B4-BE49-F238E27FC236}">
                  <a16:creationId xmlns:a16="http://schemas.microsoft.com/office/drawing/2014/main" id="{7C2A1BCA-5D19-5AD1-5B73-8AE86605AD46}"/>
                </a:ext>
              </a:extLst>
            </p:cNvPr>
            <p:cNvGrpSpPr/>
            <p:nvPr/>
          </p:nvGrpSpPr>
          <p:grpSpPr>
            <a:xfrm>
              <a:off x="261256" y="4682079"/>
              <a:ext cx="6376212" cy="4790443"/>
              <a:chOff x="261256" y="3697340"/>
              <a:chExt cx="6376212" cy="4790443"/>
            </a:xfrm>
          </p:grpSpPr>
          <p:pic>
            <p:nvPicPr>
              <p:cNvPr id="42" name="Picture 41">
                <a:extLst>
                  <a:ext uri="{FF2B5EF4-FFF2-40B4-BE49-F238E27FC236}">
                    <a16:creationId xmlns:a16="http://schemas.microsoft.com/office/drawing/2014/main" id="{3A045DA3-D6E5-402C-A260-0805B73719C3}"/>
                  </a:ext>
                </a:extLst>
              </p:cNvPr>
              <p:cNvPicPr>
                <a:picLocks noChangeAspect="1"/>
              </p:cNvPicPr>
              <p:nvPr/>
            </p:nvPicPr>
            <p:blipFill rotWithShape="1">
              <a:blip r:embed="rId3"/>
              <a:srcRect l="2737" t="1458" b="12159"/>
              <a:stretch/>
            </p:blipFill>
            <p:spPr>
              <a:xfrm>
                <a:off x="261256" y="3697340"/>
                <a:ext cx="6376212" cy="4790443"/>
              </a:xfrm>
              <a:prstGeom prst="rect">
                <a:avLst/>
              </a:prstGeom>
            </p:spPr>
          </p:pic>
          <p:sp>
            <p:nvSpPr>
              <p:cNvPr id="43" name="Rectangle: Rounded Corners 42">
                <a:extLst>
                  <a:ext uri="{FF2B5EF4-FFF2-40B4-BE49-F238E27FC236}">
                    <a16:creationId xmlns:a16="http://schemas.microsoft.com/office/drawing/2014/main" id="{4207F474-DEF2-4339-BE1D-863A05FC68A0}"/>
                  </a:ext>
                </a:extLst>
              </p:cNvPr>
              <p:cNvSpPr/>
              <p:nvPr/>
            </p:nvSpPr>
            <p:spPr>
              <a:xfrm rot="295585">
                <a:off x="911931" y="4627610"/>
                <a:ext cx="878963" cy="94085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44" name="Rectangle: Rounded Corners 43">
                <a:extLst>
                  <a:ext uri="{FF2B5EF4-FFF2-40B4-BE49-F238E27FC236}">
                    <a16:creationId xmlns:a16="http://schemas.microsoft.com/office/drawing/2014/main" id="{4D12C76C-1161-4CE0-A610-DFD5254699BC}"/>
                  </a:ext>
                </a:extLst>
              </p:cNvPr>
              <p:cNvSpPr/>
              <p:nvPr/>
            </p:nvSpPr>
            <p:spPr>
              <a:xfrm>
                <a:off x="3565702" y="6513898"/>
                <a:ext cx="500455" cy="69399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11</a:t>
                </a:r>
              </a:p>
            </p:txBody>
          </p:sp>
          <p:sp>
            <p:nvSpPr>
              <p:cNvPr id="45" name="Rectangle: Rounded Corners 44">
                <a:extLst>
                  <a:ext uri="{FF2B5EF4-FFF2-40B4-BE49-F238E27FC236}">
                    <a16:creationId xmlns:a16="http://schemas.microsoft.com/office/drawing/2014/main" id="{931144E1-4837-48D9-98BA-5333D6AA10B2}"/>
                  </a:ext>
                </a:extLst>
              </p:cNvPr>
              <p:cNvSpPr/>
              <p:nvPr/>
            </p:nvSpPr>
            <p:spPr>
              <a:xfrm rot="259568">
                <a:off x="1477225" y="6221808"/>
                <a:ext cx="1975055" cy="105692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10</a:t>
                </a:r>
              </a:p>
            </p:txBody>
          </p:sp>
          <p:sp>
            <p:nvSpPr>
              <p:cNvPr id="46" name="Rectangle: Rounded Corners 45">
                <a:extLst>
                  <a:ext uri="{FF2B5EF4-FFF2-40B4-BE49-F238E27FC236}">
                    <a16:creationId xmlns:a16="http://schemas.microsoft.com/office/drawing/2014/main" id="{7B887A52-CF9F-41E2-8FCF-1B8B82BD0781}"/>
                  </a:ext>
                </a:extLst>
              </p:cNvPr>
              <p:cNvSpPr/>
              <p:nvPr/>
            </p:nvSpPr>
            <p:spPr>
              <a:xfrm rot="21398833">
                <a:off x="2426879" y="4344727"/>
                <a:ext cx="925217" cy="997050"/>
              </a:xfrm>
              <a:prstGeom prst="roundRect">
                <a:avLst>
                  <a:gd name="adj" fmla="val 50000"/>
                </a:avLst>
              </a:prstGeom>
              <a:solidFill>
                <a:srgbClr val="00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5</a:t>
                </a:r>
              </a:p>
            </p:txBody>
          </p:sp>
          <p:sp>
            <p:nvSpPr>
              <p:cNvPr id="47" name="Rectangle: Rounded Corners 46">
                <a:extLst>
                  <a:ext uri="{FF2B5EF4-FFF2-40B4-BE49-F238E27FC236}">
                    <a16:creationId xmlns:a16="http://schemas.microsoft.com/office/drawing/2014/main" id="{7B7164A8-B89C-477C-B445-2EFC12D2A9AA}"/>
                  </a:ext>
                </a:extLst>
              </p:cNvPr>
              <p:cNvSpPr/>
              <p:nvPr/>
            </p:nvSpPr>
            <p:spPr>
              <a:xfrm rot="295585">
                <a:off x="5101539" y="5632187"/>
                <a:ext cx="224516" cy="258837"/>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9</a:t>
                </a:r>
              </a:p>
            </p:txBody>
          </p:sp>
          <p:sp>
            <p:nvSpPr>
              <p:cNvPr id="48" name="Rectangle: Rounded Corners 47">
                <a:extLst>
                  <a:ext uri="{FF2B5EF4-FFF2-40B4-BE49-F238E27FC236}">
                    <a16:creationId xmlns:a16="http://schemas.microsoft.com/office/drawing/2014/main" id="{F8504665-7F30-4C1A-8FA3-538BFCFA27CC}"/>
                  </a:ext>
                </a:extLst>
              </p:cNvPr>
              <p:cNvSpPr/>
              <p:nvPr/>
            </p:nvSpPr>
            <p:spPr>
              <a:xfrm rot="295585">
                <a:off x="4478760" y="5525913"/>
                <a:ext cx="510155" cy="68207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6</a:t>
                </a:r>
              </a:p>
            </p:txBody>
          </p:sp>
          <p:sp>
            <p:nvSpPr>
              <p:cNvPr id="49" name="Rectangle: Rounded Corners 48">
                <a:extLst>
                  <a:ext uri="{FF2B5EF4-FFF2-40B4-BE49-F238E27FC236}">
                    <a16:creationId xmlns:a16="http://schemas.microsoft.com/office/drawing/2014/main" id="{2737CF24-AE85-4AD0-A700-400023A4AE0D}"/>
                  </a:ext>
                </a:extLst>
              </p:cNvPr>
              <p:cNvSpPr/>
              <p:nvPr/>
            </p:nvSpPr>
            <p:spPr>
              <a:xfrm rot="295585">
                <a:off x="3459745" y="6103796"/>
                <a:ext cx="448180" cy="27380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4</a:t>
                </a:r>
              </a:p>
            </p:txBody>
          </p:sp>
          <p:sp>
            <p:nvSpPr>
              <p:cNvPr id="50" name="Rectangle: Rounded Corners 49">
                <a:extLst>
                  <a:ext uri="{FF2B5EF4-FFF2-40B4-BE49-F238E27FC236}">
                    <a16:creationId xmlns:a16="http://schemas.microsoft.com/office/drawing/2014/main" id="{05EA9CA4-A6B7-45DF-A837-6FB3689DF38B}"/>
                  </a:ext>
                </a:extLst>
              </p:cNvPr>
              <p:cNvSpPr/>
              <p:nvPr/>
            </p:nvSpPr>
            <p:spPr>
              <a:xfrm rot="2016271">
                <a:off x="4759875" y="6641990"/>
                <a:ext cx="167358" cy="18868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4</a:t>
                </a:r>
              </a:p>
            </p:txBody>
          </p:sp>
          <p:sp>
            <p:nvSpPr>
              <p:cNvPr id="51" name="Rectangle: Rounded Corners 50">
                <a:extLst>
                  <a:ext uri="{FF2B5EF4-FFF2-40B4-BE49-F238E27FC236}">
                    <a16:creationId xmlns:a16="http://schemas.microsoft.com/office/drawing/2014/main" id="{92E55A96-A551-46CB-A0E9-5128AFB40E7E}"/>
                  </a:ext>
                </a:extLst>
              </p:cNvPr>
              <p:cNvSpPr/>
              <p:nvPr/>
            </p:nvSpPr>
            <p:spPr>
              <a:xfrm rot="229249">
                <a:off x="4609092" y="6084731"/>
                <a:ext cx="229947" cy="15010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7</a:t>
                </a:r>
              </a:p>
            </p:txBody>
          </p:sp>
          <p:sp>
            <p:nvSpPr>
              <p:cNvPr id="52" name="Rectangle: Rounded Corners 51">
                <a:extLst>
                  <a:ext uri="{FF2B5EF4-FFF2-40B4-BE49-F238E27FC236}">
                    <a16:creationId xmlns:a16="http://schemas.microsoft.com/office/drawing/2014/main" id="{767676FC-70F4-4302-89C6-2FED2F5A705C}"/>
                  </a:ext>
                </a:extLst>
              </p:cNvPr>
              <p:cNvSpPr/>
              <p:nvPr/>
            </p:nvSpPr>
            <p:spPr>
              <a:xfrm rot="333212">
                <a:off x="2042207" y="5740766"/>
                <a:ext cx="271875" cy="22514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1</a:t>
                </a:r>
              </a:p>
            </p:txBody>
          </p:sp>
          <p:sp>
            <p:nvSpPr>
              <p:cNvPr id="53" name="Rectangle: Rounded Corners 52">
                <a:extLst>
                  <a:ext uri="{FF2B5EF4-FFF2-40B4-BE49-F238E27FC236}">
                    <a16:creationId xmlns:a16="http://schemas.microsoft.com/office/drawing/2014/main" id="{9D4D8203-4AD7-4CCE-98D8-414BA87C6086}"/>
                  </a:ext>
                </a:extLst>
              </p:cNvPr>
              <p:cNvSpPr/>
              <p:nvPr/>
            </p:nvSpPr>
            <p:spPr>
              <a:xfrm rot="333212">
                <a:off x="6287462" y="8062418"/>
                <a:ext cx="271875" cy="22514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2</a:t>
                </a:r>
              </a:p>
            </p:txBody>
          </p:sp>
          <p:sp>
            <p:nvSpPr>
              <p:cNvPr id="54" name="Rectangle: Rounded Corners 53">
                <a:extLst>
                  <a:ext uri="{FF2B5EF4-FFF2-40B4-BE49-F238E27FC236}">
                    <a16:creationId xmlns:a16="http://schemas.microsoft.com/office/drawing/2014/main" id="{9F199FAA-B29F-4AF4-8155-822EB7803596}"/>
                  </a:ext>
                </a:extLst>
              </p:cNvPr>
              <p:cNvSpPr/>
              <p:nvPr/>
            </p:nvSpPr>
            <p:spPr>
              <a:xfrm rot="295585">
                <a:off x="5370258" y="6399637"/>
                <a:ext cx="470745" cy="418409"/>
              </a:xfrm>
              <a:prstGeom prst="round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13</a:t>
                </a:r>
              </a:p>
            </p:txBody>
          </p:sp>
          <p:sp>
            <p:nvSpPr>
              <p:cNvPr id="55" name="Rectangle: Rounded Corners 54">
                <a:extLst>
                  <a:ext uri="{FF2B5EF4-FFF2-40B4-BE49-F238E27FC236}">
                    <a16:creationId xmlns:a16="http://schemas.microsoft.com/office/drawing/2014/main" id="{B7B43C04-B1C4-4603-875F-CEEA83D8C203}"/>
                  </a:ext>
                </a:extLst>
              </p:cNvPr>
              <p:cNvSpPr/>
              <p:nvPr/>
            </p:nvSpPr>
            <p:spPr>
              <a:xfrm rot="295585">
                <a:off x="5075286" y="5900960"/>
                <a:ext cx="224516" cy="258837"/>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8</a:t>
                </a:r>
              </a:p>
            </p:txBody>
          </p:sp>
          <p:sp>
            <p:nvSpPr>
              <p:cNvPr id="56" name="Rectangle: Rounded Corners 55">
                <a:extLst>
                  <a:ext uri="{FF2B5EF4-FFF2-40B4-BE49-F238E27FC236}">
                    <a16:creationId xmlns:a16="http://schemas.microsoft.com/office/drawing/2014/main" id="{822D70BC-F632-4329-8610-B415DEFAC135}"/>
                  </a:ext>
                </a:extLst>
              </p:cNvPr>
              <p:cNvSpPr/>
              <p:nvPr/>
            </p:nvSpPr>
            <p:spPr>
              <a:xfrm rot="20460149">
                <a:off x="5000268" y="6444754"/>
                <a:ext cx="356693" cy="36810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12</a:t>
                </a:r>
              </a:p>
            </p:txBody>
          </p:sp>
        </p:grpSp>
        <p:sp>
          <p:nvSpPr>
            <p:cNvPr id="3" name="Rectangle: Rounded Corners 2">
              <a:extLst>
                <a:ext uri="{FF2B5EF4-FFF2-40B4-BE49-F238E27FC236}">
                  <a16:creationId xmlns:a16="http://schemas.microsoft.com/office/drawing/2014/main" id="{6B2C1266-931D-4839-38A5-9D31EC98305F}"/>
                </a:ext>
              </a:extLst>
            </p:cNvPr>
            <p:cNvSpPr/>
            <p:nvPr/>
          </p:nvSpPr>
          <p:spPr>
            <a:xfrm rot="1080273">
              <a:off x="5348466" y="6331726"/>
              <a:ext cx="1102259" cy="25039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rPr>
                <a:t>Disability Parking</a:t>
              </a:r>
            </a:p>
          </p:txBody>
        </p:sp>
      </p:grpSp>
    </p:spTree>
    <p:extLst>
      <p:ext uri="{BB962C8B-B14F-4D97-AF65-F5344CB8AC3E}">
        <p14:creationId xmlns:p14="http://schemas.microsoft.com/office/powerpoint/2010/main" val="409712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47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052" name="Picture 4" descr="Fiesta banner - free PNG clipart for non-commercial use. 3640x1175 -  249.24KB. | PNGPart">
            <a:extLst>
              <a:ext uri="{FF2B5EF4-FFF2-40B4-BE49-F238E27FC236}">
                <a16:creationId xmlns:a16="http://schemas.microsoft.com/office/drawing/2014/main" id="{F42E8F25-801D-4D42-B347-E50B1C4DD8D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13169" y1="49615" x2="13169" y2="49615"/>
                        <a14:foregroundMark x1="19136" y1="56346" x2="19136" y2="56346"/>
                        <a14:backgroundMark x1="13374" y1="50577" x2="13374" y2="50577"/>
                      </a14:backgroundRemoval>
                    </a14:imgEffect>
                  </a14:imgLayer>
                </a14:imgProps>
              </a:ext>
              <a:ext uri="{28A0092B-C50C-407E-A947-70E740481C1C}">
                <a14:useLocalDpi xmlns:a14="http://schemas.microsoft.com/office/drawing/2010/main" val="0"/>
              </a:ext>
            </a:extLst>
          </a:blip>
          <a:srcRect l="7488" t="36906" r="8128" b="13246"/>
          <a:stretch/>
        </p:blipFill>
        <p:spPr bwMode="auto">
          <a:xfrm rot="20120635">
            <a:off x="-136537" y="752189"/>
            <a:ext cx="7076515" cy="20026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iesta banner - free PNG clipart for non-commercial use. 3640x1175 -  249.24KB. | PNGPart">
            <a:extLst>
              <a:ext uri="{FF2B5EF4-FFF2-40B4-BE49-F238E27FC236}">
                <a16:creationId xmlns:a16="http://schemas.microsoft.com/office/drawing/2014/main" id="{30C12D42-8E2E-4947-B526-683A948AE08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13169" y1="49615" x2="13169" y2="49615"/>
                        <a14:foregroundMark x1="19136" y1="56346" x2="19136" y2="56346"/>
                        <a14:backgroundMark x1="13374" y1="50577" x2="13374" y2="50577"/>
                      </a14:backgroundRemoval>
                    </a14:imgEffect>
                  </a14:imgLayer>
                </a14:imgProps>
              </a:ext>
              <a:ext uri="{28A0092B-C50C-407E-A947-70E740481C1C}">
                <a14:useLocalDpi xmlns:a14="http://schemas.microsoft.com/office/drawing/2010/main" val="0"/>
              </a:ext>
            </a:extLst>
          </a:blip>
          <a:srcRect l="7488" t="63894" r="71625" b="13246"/>
          <a:stretch/>
        </p:blipFill>
        <p:spPr bwMode="auto">
          <a:xfrm rot="3066041" flipH="1">
            <a:off x="-315338" y="3207368"/>
            <a:ext cx="1796738" cy="10265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9083759-23AE-4D9B-B433-4ABCEDF3FC8D}"/>
              </a:ext>
            </a:extLst>
          </p:cNvPr>
          <p:cNvSpPr txBox="1"/>
          <p:nvPr/>
        </p:nvSpPr>
        <p:spPr>
          <a:xfrm>
            <a:off x="546100" y="7835900"/>
            <a:ext cx="5765800" cy="1477328"/>
          </a:xfrm>
          <a:prstGeom prst="rect">
            <a:avLst/>
          </a:prstGeom>
          <a:solidFill>
            <a:schemeClr val="accent1">
              <a:lumMod val="40000"/>
              <a:lumOff val="60000"/>
            </a:schemeClr>
          </a:solidFill>
        </p:spPr>
        <p:txBody>
          <a:bodyPr wrap="square" rtlCol="0">
            <a:spAutoFit/>
          </a:bodyPr>
          <a:lstStyle/>
          <a:p>
            <a:pPr algn="ctr"/>
            <a:endParaRPr lang="en-AU" dirty="0">
              <a:latin typeface="DJB Scruffy Angel" panose="02000500000000000000" pitchFamily="2" charset="0"/>
            </a:endParaRPr>
          </a:p>
          <a:p>
            <a:pPr algn="ctr"/>
            <a:r>
              <a:rPr lang="en-AU" dirty="0">
                <a:latin typeface="DJB Scruffy Angel" panose="02000500000000000000" pitchFamily="2" charset="0"/>
              </a:rPr>
              <a:t>More information and updates can be found at</a:t>
            </a:r>
          </a:p>
          <a:p>
            <a:pPr algn="ctr"/>
            <a:r>
              <a:rPr lang="en-AU" dirty="0">
                <a:latin typeface="DJB Scruffy Angel" panose="02000500000000000000" pitchFamily="2" charset="0"/>
                <a:hlinkClick r:id="rId4"/>
              </a:rPr>
              <a:t>www.tennantcreekshow.com.au</a:t>
            </a:r>
            <a:endParaRPr lang="en-AU" dirty="0">
              <a:latin typeface="DJB Scruffy Angel" panose="02000500000000000000" pitchFamily="2" charset="0"/>
            </a:endParaRPr>
          </a:p>
          <a:p>
            <a:pPr algn="ctr"/>
            <a:endParaRPr lang="en-AU" dirty="0">
              <a:latin typeface="DJB Scruffy Angel" panose="02000500000000000000" pitchFamily="2" charset="0"/>
            </a:endParaRPr>
          </a:p>
        </p:txBody>
      </p:sp>
      <p:pic>
        <p:nvPicPr>
          <p:cNvPr id="2" name="Picture 1">
            <a:extLst>
              <a:ext uri="{FF2B5EF4-FFF2-40B4-BE49-F238E27FC236}">
                <a16:creationId xmlns:a16="http://schemas.microsoft.com/office/drawing/2014/main" id="{93E438CD-3B16-2CC0-5560-B748AB21F78D}"/>
              </a:ext>
            </a:extLst>
          </p:cNvPr>
          <p:cNvPicPr>
            <a:picLocks noChangeAspect="1"/>
          </p:cNvPicPr>
          <p:nvPr/>
        </p:nvPicPr>
        <p:blipFill>
          <a:blip r:embed="rId5"/>
          <a:stretch>
            <a:fillRect/>
          </a:stretch>
        </p:blipFill>
        <p:spPr>
          <a:xfrm>
            <a:off x="391438" y="1614336"/>
            <a:ext cx="6075123" cy="6075123"/>
          </a:xfrm>
          <a:prstGeom prst="rect">
            <a:avLst/>
          </a:prstGeom>
        </p:spPr>
      </p:pic>
    </p:spTree>
    <p:extLst>
      <p:ext uri="{BB962C8B-B14F-4D97-AF65-F5344CB8AC3E}">
        <p14:creationId xmlns:p14="http://schemas.microsoft.com/office/powerpoint/2010/main" val="304111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accent1">
                <a:lumMod val="60000"/>
                <a:lumOff val="40000"/>
              </a:schemeClr>
            </a:gs>
            <a:gs pos="91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167FFE-9A9F-468D-A9E8-1EEAD5968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6852"/>
            <a:ext cx="6858000" cy="3949148"/>
          </a:xfrm>
          <a:prstGeom prst="rect">
            <a:avLst/>
          </a:prstGeom>
          <a:gradFill>
            <a:gsLst>
              <a:gs pos="0">
                <a:schemeClr val="accent1">
                  <a:lumMod val="60000"/>
                  <a:lumOff val="40000"/>
                </a:schemeClr>
              </a:gs>
              <a:gs pos="30000">
                <a:schemeClr val="accent1">
                  <a:lumMod val="95000"/>
                  <a:lumOff val="5000"/>
                </a:schemeClr>
              </a:gs>
              <a:gs pos="56000">
                <a:schemeClr val="accent1">
                  <a:lumMod val="60000"/>
                </a:schemeClr>
              </a:gs>
            </a:gsLst>
            <a:path path="circle">
              <a:fillToRect l="50000" t="130000" r="50000" b="-30000"/>
            </a:path>
          </a:gradFill>
        </p:spPr>
      </p:pic>
      <p:sp>
        <p:nvSpPr>
          <p:cNvPr id="12" name="TextBox 11">
            <a:extLst>
              <a:ext uri="{FF2B5EF4-FFF2-40B4-BE49-F238E27FC236}">
                <a16:creationId xmlns:a16="http://schemas.microsoft.com/office/drawing/2014/main" id="{5C3557A4-ECC8-4674-924B-BF8BBEAA2E7F}"/>
              </a:ext>
            </a:extLst>
          </p:cNvPr>
          <p:cNvSpPr txBox="1"/>
          <p:nvPr/>
        </p:nvSpPr>
        <p:spPr>
          <a:xfrm>
            <a:off x="338203" y="239483"/>
            <a:ext cx="6274632" cy="5755422"/>
          </a:xfrm>
          <a:prstGeom prst="rect">
            <a:avLst/>
          </a:prstGeom>
          <a:noFill/>
        </p:spPr>
        <p:txBody>
          <a:bodyPr wrap="square">
            <a:spAutoFit/>
          </a:bodyPr>
          <a:lstStyle/>
          <a:p>
            <a:pPr algn="ctr"/>
            <a:r>
              <a:rPr lang="en-US" sz="1600" dirty="0"/>
              <a:t>Welcome to the 45</a:t>
            </a:r>
            <a:r>
              <a:rPr lang="en-US" sz="1600" baseline="30000" dirty="0"/>
              <a:t>th</a:t>
            </a:r>
            <a:r>
              <a:rPr lang="en-US" sz="1600" dirty="0"/>
              <a:t>  Tennant Creek Show </a:t>
            </a:r>
          </a:p>
          <a:p>
            <a:endParaRPr lang="en-US" sz="1600" dirty="0"/>
          </a:p>
          <a:p>
            <a:r>
              <a:rPr lang="en-US" sz="1600" dirty="0"/>
              <a:t>Events like the Tennant Creek &amp; District Show are important days for our vast Barkly region. The show is an opportunity for everyone to come together from all of our towns, communities, stations and beyond, to relive old fond memories, and to create new ones with family and friends. </a:t>
            </a:r>
          </a:p>
          <a:p>
            <a:endParaRPr lang="en-US" sz="1600" dirty="0"/>
          </a:p>
          <a:p>
            <a:r>
              <a:rPr lang="en-US" sz="1600" dirty="0"/>
              <a:t>The show conjures up different memories for everyone, whether it’s the fear you feel as you hold on tight to the rails of the Cha-Cha, the disappointment that you didn’t quite hit the target to win the massive pink bunny, the moment of excitement as you hear the music of sideshow alley, the immense satisfaction of eating a dagwood dog or some freshly baked scones from the CWA ladies, the overwhelming sense of pride when you see that your entry has won 2nd place and so much more. </a:t>
            </a:r>
          </a:p>
          <a:p>
            <a:endParaRPr lang="en-US" sz="1600" dirty="0"/>
          </a:p>
          <a:p>
            <a:r>
              <a:rPr lang="en-US" sz="1600" dirty="0"/>
              <a:t>Like any small town, it is the people behind the scenes that make community events like this happen. We would like to thank each and every person and organisation that has been a part of the show over the years, it is because of these volunteers that such a remarkable achievement each year can be celebrated. Enjoy each and every moment the show has to offer, and remember, “It’s just a great day out!” </a:t>
            </a:r>
          </a:p>
          <a:p>
            <a:endParaRPr lang="en-US" sz="1600" dirty="0"/>
          </a:p>
          <a:p>
            <a:r>
              <a:rPr lang="en-US" sz="1600" dirty="0"/>
              <a:t>From The Tennant Creek &amp; District Show Society</a:t>
            </a:r>
            <a:endParaRPr lang="en-AU" sz="1600" dirty="0"/>
          </a:p>
        </p:txBody>
      </p:sp>
    </p:spTree>
    <p:extLst>
      <p:ext uri="{BB962C8B-B14F-4D97-AF65-F5344CB8AC3E}">
        <p14:creationId xmlns:p14="http://schemas.microsoft.com/office/powerpoint/2010/main" val="327411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1B98FB-8312-E739-4BA4-CEE36B4F4EFA}"/>
              </a:ext>
            </a:extLst>
          </p:cNvPr>
          <p:cNvPicPr>
            <a:picLocks noChangeAspect="1"/>
          </p:cNvPicPr>
          <p:nvPr/>
        </p:nvPicPr>
        <p:blipFill>
          <a:blip r:embed="rId2"/>
          <a:stretch>
            <a:fillRect/>
          </a:stretch>
        </p:blipFill>
        <p:spPr>
          <a:xfrm>
            <a:off x="304892" y="410634"/>
            <a:ext cx="6157494" cy="2170364"/>
          </a:xfrm>
          <a:prstGeom prst="rect">
            <a:avLst/>
          </a:prstGeom>
        </p:spPr>
      </p:pic>
      <p:pic>
        <p:nvPicPr>
          <p:cNvPr id="5" name="Picture 4">
            <a:extLst>
              <a:ext uri="{FF2B5EF4-FFF2-40B4-BE49-F238E27FC236}">
                <a16:creationId xmlns:a16="http://schemas.microsoft.com/office/drawing/2014/main" id="{6427AE41-B2D4-EC4E-D356-051F4853152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929" b="82143" l="5292" r="94437"/>
                    </a14:imgEffect>
                  </a14:imgLayer>
                </a14:imgProps>
              </a:ext>
            </a:extLst>
          </a:blip>
          <a:srcRect b="8375"/>
          <a:stretch/>
        </p:blipFill>
        <p:spPr>
          <a:xfrm>
            <a:off x="12527" y="1387355"/>
            <a:ext cx="6858000" cy="2387286"/>
          </a:xfrm>
          <a:prstGeom prst="rect">
            <a:avLst/>
          </a:prstGeom>
        </p:spPr>
      </p:pic>
    </p:spTree>
    <p:extLst>
      <p:ext uri="{BB962C8B-B14F-4D97-AF65-F5344CB8AC3E}">
        <p14:creationId xmlns:p14="http://schemas.microsoft.com/office/powerpoint/2010/main" val="251297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70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51D15-DBA2-434B-B3A4-DDC108768B90}"/>
              </a:ext>
            </a:extLst>
          </p:cNvPr>
          <p:cNvGrpSpPr/>
          <p:nvPr/>
        </p:nvGrpSpPr>
        <p:grpSpPr>
          <a:xfrm>
            <a:off x="400833" y="121222"/>
            <a:ext cx="6137754" cy="2168753"/>
            <a:chOff x="667741" y="550729"/>
            <a:chExt cx="5640935" cy="2670143"/>
          </a:xfrm>
        </p:grpSpPr>
        <p:pic>
          <p:nvPicPr>
            <p:cNvPr id="3" name="Picture 2">
              <a:extLst>
                <a:ext uri="{FF2B5EF4-FFF2-40B4-BE49-F238E27FC236}">
                  <a16:creationId xmlns:a16="http://schemas.microsoft.com/office/drawing/2014/main" id="{B0982362-716F-4C1F-86CB-40F8775336D2}"/>
                </a:ext>
              </a:extLst>
            </p:cNvPr>
            <p:cNvPicPr>
              <a:picLocks noChangeAspect="1"/>
            </p:cNvPicPr>
            <p:nvPr/>
          </p:nvPicPr>
          <p:blipFill>
            <a:blip r:embed="rId2"/>
            <a:stretch>
              <a:fillRect/>
            </a:stretch>
          </p:blipFill>
          <p:spPr>
            <a:xfrm>
              <a:off x="667741" y="550729"/>
              <a:ext cx="5640935" cy="2670143"/>
            </a:xfrm>
            <a:prstGeom prst="rect">
              <a:avLst/>
            </a:prstGeom>
          </p:spPr>
        </p:pic>
        <p:sp>
          <p:nvSpPr>
            <p:cNvPr id="4" name="TextBox 3">
              <a:extLst>
                <a:ext uri="{FF2B5EF4-FFF2-40B4-BE49-F238E27FC236}">
                  <a16:creationId xmlns:a16="http://schemas.microsoft.com/office/drawing/2014/main" id="{3E5DC93B-867E-47CE-B290-233BEDBBECEA}"/>
                </a:ext>
              </a:extLst>
            </p:cNvPr>
            <p:cNvSpPr txBox="1"/>
            <p:nvPr/>
          </p:nvSpPr>
          <p:spPr>
            <a:xfrm rot="443820">
              <a:off x="3797555" y="1207461"/>
              <a:ext cx="2420150" cy="942869"/>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r>
                <a:rPr lang="en-AU" sz="1400" b="1" dirty="0">
                  <a:solidFill>
                    <a:srgbClr val="FF0000"/>
                  </a:solidFill>
                  <a:latin typeface="Bradley Hand ITC" panose="03070402050302030203" pitchFamily="66" charset="0"/>
                </a:rPr>
                <a:t>The</a:t>
              </a:r>
            </a:p>
            <a:p>
              <a:pPr algn="ctr"/>
              <a:r>
                <a:rPr lang="en-AU" sz="1400" b="1" dirty="0">
                  <a:solidFill>
                    <a:srgbClr val="FF0000"/>
                  </a:solidFill>
                </a:rPr>
                <a:t> </a:t>
              </a:r>
              <a:r>
                <a:rPr lang="en-AU" sz="1400" b="1" dirty="0">
                  <a:solidFill>
                    <a:srgbClr val="FF0000"/>
                  </a:solidFill>
                  <a:latin typeface="Baskerville Old Face" panose="02020602080505020303" pitchFamily="18" charset="0"/>
                </a:rPr>
                <a:t>TENNANT CREEK </a:t>
              </a:r>
            </a:p>
            <a:p>
              <a:pPr algn="ctr"/>
              <a:r>
                <a:rPr lang="en-AU" sz="1400" dirty="0">
                  <a:latin typeface="Circus Ornate" panose="00000400000000000000" pitchFamily="2" charset="0"/>
                </a:rPr>
                <a:t>SHOW</a:t>
              </a:r>
            </a:p>
          </p:txBody>
        </p:sp>
      </p:grpSp>
      <p:sp>
        <p:nvSpPr>
          <p:cNvPr id="8" name="TextBox 7">
            <a:extLst>
              <a:ext uri="{FF2B5EF4-FFF2-40B4-BE49-F238E27FC236}">
                <a16:creationId xmlns:a16="http://schemas.microsoft.com/office/drawing/2014/main" id="{5CF26DAE-FE01-419D-953D-34E1030F465E}"/>
              </a:ext>
            </a:extLst>
          </p:cNvPr>
          <p:cNvSpPr txBox="1"/>
          <p:nvPr/>
        </p:nvSpPr>
        <p:spPr>
          <a:xfrm>
            <a:off x="1348159" y="2289975"/>
            <a:ext cx="4161682" cy="4678204"/>
          </a:xfrm>
          <a:prstGeom prst="rect">
            <a:avLst/>
          </a:prstGeom>
          <a:solidFill>
            <a:schemeClr val="accent4">
              <a:lumMod val="40000"/>
              <a:lumOff val="60000"/>
            </a:schemeClr>
          </a:solidFill>
        </p:spPr>
        <p:txBody>
          <a:bodyPr wrap="square" rtlCol="0">
            <a:spAutoFit/>
          </a:bodyPr>
          <a:lstStyle/>
          <a:p>
            <a:pPr algn="ctr"/>
            <a:r>
              <a:rPr lang="en-AU" dirty="0"/>
              <a:t>Get your entries ready for the next</a:t>
            </a:r>
          </a:p>
          <a:p>
            <a:pPr algn="ctr"/>
            <a:r>
              <a:rPr lang="en-AU" dirty="0"/>
              <a:t>Tennant Creek Show</a:t>
            </a:r>
          </a:p>
          <a:p>
            <a:pPr algn="ctr"/>
            <a:endParaRPr lang="en-AU" dirty="0"/>
          </a:p>
          <a:p>
            <a:pPr algn="ctr"/>
            <a:r>
              <a:rPr lang="en-AU" sz="2800" b="1" dirty="0">
                <a:solidFill>
                  <a:schemeClr val="accent2">
                    <a:lumMod val="75000"/>
                  </a:schemeClr>
                </a:solidFill>
                <a:latin typeface="Freestyle Script" panose="030804020302050B0404" pitchFamily="66" charset="0"/>
              </a:rPr>
              <a:t>ARTS AND CRAFT PAVILLION</a:t>
            </a:r>
          </a:p>
          <a:p>
            <a:pPr algn="ctr"/>
            <a:endParaRPr lang="en-AU" dirty="0"/>
          </a:p>
          <a:p>
            <a:pPr algn="ctr"/>
            <a:r>
              <a:rPr lang="en-AU" b="1" dirty="0"/>
              <a:t>Categories include:</a:t>
            </a:r>
          </a:p>
          <a:p>
            <a:pPr algn="ctr"/>
            <a:r>
              <a:rPr lang="en-AU" dirty="0"/>
              <a:t>Agriculture</a:t>
            </a:r>
          </a:p>
          <a:p>
            <a:pPr algn="ctr"/>
            <a:r>
              <a:rPr lang="en-AU" dirty="0"/>
              <a:t>Horticulture</a:t>
            </a:r>
          </a:p>
          <a:p>
            <a:pPr algn="ctr"/>
            <a:r>
              <a:rPr lang="en-AU" dirty="0"/>
              <a:t>Cooking</a:t>
            </a:r>
          </a:p>
          <a:p>
            <a:pPr algn="ctr"/>
            <a:r>
              <a:rPr lang="en-AU" dirty="0"/>
              <a:t>Needlework</a:t>
            </a:r>
          </a:p>
          <a:p>
            <a:pPr algn="ctr"/>
            <a:r>
              <a:rPr lang="en-AU" dirty="0"/>
              <a:t>Crafts</a:t>
            </a:r>
          </a:p>
          <a:p>
            <a:pPr algn="ctr"/>
            <a:r>
              <a:rPr lang="en-AU" dirty="0"/>
              <a:t>Art</a:t>
            </a:r>
          </a:p>
          <a:p>
            <a:pPr algn="ctr"/>
            <a:r>
              <a:rPr lang="en-AU" dirty="0"/>
              <a:t>Photography</a:t>
            </a:r>
          </a:p>
          <a:p>
            <a:pPr algn="ctr"/>
            <a:r>
              <a:rPr lang="en-AU" dirty="0"/>
              <a:t>Hobbies &amp; Collections</a:t>
            </a:r>
          </a:p>
          <a:p>
            <a:pPr algn="ctr"/>
            <a:endParaRPr lang="en-AU" dirty="0"/>
          </a:p>
          <a:p>
            <a:pPr algn="ctr"/>
            <a:r>
              <a:rPr lang="en-AU" b="1" i="1" dirty="0"/>
              <a:t>Entry Fee: $2 per exhibit</a:t>
            </a:r>
          </a:p>
        </p:txBody>
      </p:sp>
      <p:pic>
        <p:nvPicPr>
          <p:cNvPr id="5124" name="Picture 4" descr="No photo description available.">
            <a:extLst>
              <a:ext uri="{FF2B5EF4-FFF2-40B4-BE49-F238E27FC236}">
                <a16:creationId xmlns:a16="http://schemas.microsoft.com/office/drawing/2014/main" id="{94366519-81AE-4A4C-89B4-CC13464FF1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157"/>
          <a:stretch/>
        </p:blipFill>
        <p:spPr bwMode="auto">
          <a:xfrm>
            <a:off x="0" y="7103677"/>
            <a:ext cx="6858000" cy="28558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o photo description available.">
            <a:extLst>
              <a:ext uri="{FF2B5EF4-FFF2-40B4-BE49-F238E27FC236}">
                <a16:creationId xmlns:a16="http://schemas.microsoft.com/office/drawing/2014/main" id="{F5C87C16-425A-4EB0-86AF-9BED34EFC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1153">
            <a:off x="440163" y="3742338"/>
            <a:ext cx="1815992" cy="242132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No photo description available.">
            <a:extLst>
              <a:ext uri="{FF2B5EF4-FFF2-40B4-BE49-F238E27FC236}">
                <a16:creationId xmlns:a16="http://schemas.microsoft.com/office/drawing/2014/main" id="{A7E5DBE4-D852-4711-A741-3400826309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9317">
            <a:off x="4260702" y="4259160"/>
            <a:ext cx="2259296" cy="169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26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83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09B2615-8E63-4F1D-A34D-BD20376DAB6D}"/>
              </a:ext>
            </a:extLst>
          </p:cNvPr>
          <p:cNvGrpSpPr/>
          <p:nvPr/>
        </p:nvGrpSpPr>
        <p:grpSpPr>
          <a:xfrm>
            <a:off x="1112740" y="0"/>
            <a:ext cx="4565737" cy="2168753"/>
            <a:chOff x="667741" y="550729"/>
            <a:chExt cx="5640935" cy="2670143"/>
          </a:xfrm>
        </p:grpSpPr>
        <p:pic>
          <p:nvPicPr>
            <p:cNvPr id="7" name="Picture 6">
              <a:extLst>
                <a:ext uri="{FF2B5EF4-FFF2-40B4-BE49-F238E27FC236}">
                  <a16:creationId xmlns:a16="http://schemas.microsoft.com/office/drawing/2014/main" id="{BBD6E000-E5D7-4B8D-ABE9-ADA28AB7EA93}"/>
                </a:ext>
              </a:extLst>
            </p:cNvPr>
            <p:cNvPicPr>
              <a:picLocks noChangeAspect="1"/>
            </p:cNvPicPr>
            <p:nvPr/>
          </p:nvPicPr>
          <p:blipFill>
            <a:blip r:embed="rId2"/>
            <a:stretch>
              <a:fillRect/>
            </a:stretch>
          </p:blipFill>
          <p:spPr>
            <a:xfrm>
              <a:off x="667741" y="550729"/>
              <a:ext cx="5640935" cy="2670143"/>
            </a:xfrm>
            <a:prstGeom prst="rect">
              <a:avLst/>
            </a:prstGeom>
          </p:spPr>
        </p:pic>
        <p:sp>
          <p:nvSpPr>
            <p:cNvPr id="8" name="TextBox 7">
              <a:extLst>
                <a:ext uri="{FF2B5EF4-FFF2-40B4-BE49-F238E27FC236}">
                  <a16:creationId xmlns:a16="http://schemas.microsoft.com/office/drawing/2014/main" id="{D7DB3DB3-7811-471E-B8CB-017B4DC6E83F}"/>
                </a:ext>
              </a:extLst>
            </p:cNvPr>
            <p:cNvSpPr txBox="1"/>
            <p:nvPr/>
          </p:nvSpPr>
          <p:spPr>
            <a:xfrm rot="443820">
              <a:off x="3797555" y="1207461"/>
              <a:ext cx="2420150" cy="942869"/>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r>
                <a:rPr lang="en-AU" sz="1400" b="1" dirty="0">
                  <a:solidFill>
                    <a:srgbClr val="FF0000"/>
                  </a:solidFill>
                  <a:latin typeface="Bradley Hand ITC" panose="03070402050302030203" pitchFamily="66" charset="0"/>
                </a:rPr>
                <a:t>The</a:t>
              </a:r>
            </a:p>
            <a:p>
              <a:pPr algn="ctr"/>
              <a:r>
                <a:rPr lang="en-AU" sz="1400" b="1" dirty="0">
                  <a:solidFill>
                    <a:srgbClr val="FF0000"/>
                  </a:solidFill>
                </a:rPr>
                <a:t> </a:t>
              </a:r>
              <a:r>
                <a:rPr lang="en-AU" sz="1400" b="1" dirty="0">
                  <a:solidFill>
                    <a:srgbClr val="FF0000"/>
                  </a:solidFill>
                  <a:latin typeface="Baskerville Old Face" panose="02020602080505020303" pitchFamily="18" charset="0"/>
                </a:rPr>
                <a:t>TENNANT CREEK </a:t>
              </a:r>
            </a:p>
            <a:p>
              <a:pPr algn="ctr"/>
              <a:r>
                <a:rPr lang="en-AU" sz="1400" dirty="0">
                  <a:latin typeface="Circus Ornate" panose="00000400000000000000" pitchFamily="2" charset="0"/>
                </a:rPr>
                <a:t>SHOW</a:t>
              </a:r>
            </a:p>
          </p:txBody>
        </p:sp>
      </p:grpSp>
      <p:sp>
        <p:nvSpPr>
          <p:cNvPr id="9" name="TextBox 8">
            <a:extLst>
              <a:ext uri="{FF2B5EF4-FFF2-40B4-BE49-F238E27FC236}">
                <a16:creationId xmlns:a16="http://schemas.microsoft.com/office/drawing/2014/main" id="{58974FB7-CE9A-4D8E-A8FB-044C3789FD34}"/>
              </a:ext>
            </a:extLst>
          </p:cNvPr>
          <p:cNvSpPr txBox="1"/>
          <p:nvPr/>
        </p:nvSpPr>
        <p:spPr>
          <a:xfrm>
            <a:off x="472611" y="2198670"/>
            <a:ext cx="5845996" cy="4401205"/>
          </a:xfrm>
          <a:prstGeom prst="rect">
            <a:avLst/>
          </a:prstGeom>
          <a:noFill/>
        </p:spPr>
        <p:txBody>
          <a:bodyPr wrap="square" rtlCol="0">
            <a:spAutoFit/>
          </a:bodyPr>
          <a:lstStyle/>
          <a:p>
            <a:pPr algn="ctr"/>
            <a:r>
              <a:rPr lang="en-AU" sz="1400" dirty="0"/>
              <a:t>PRIZES</a:t>
            </a:r>
          </a:p>
          <a:p>
            <a:pPr algn="ctr"/>
            <a:r>
              <a:rPr lang="en-AU" sz="1400" dirty="0"/>
              <a:t>Overall People’s Choice Award – Prize Money of $100 and Certificate</a:t>
            </a:r>
          </a:p>
          <a:p>
            <a:pPr algn="ctr"/>
            <a:r>
              <a:rPr lang="en-AU" sz="1400" dirty="0"/>
              <a:t>	Donated by ****</a:t>
            </a:r>
          </a:p>
          <a:p>
            <a:pPr algn="ctr"/>
            <a:endParaRPr lang="en-AU" sz="1400" dirty="0"/>
          </a:p>
          <a:p>
            <a:pPr algn="ctr"/>
            <a:r>
              <a:rPr lang="en-AU" sz="1400" dirty="0"/>
              <a:t>OPEN SECTION</a:t>
            </a:r>
          </a:p>
          <a:p>
            <a:pPr algn="ctr"/>
            <a:r>
              <a:rPr lang="en-AU" sz="1400" dirty="0"/>
              <a:t>Champion Exhibit for each Category - $50  and Certificate</a:t>
            </a:r>
          </a:p>
          <a:p>
            <a:pPr algn="ctr"/>
            <a:r>
              <a:rPr lang="en-AU" sz="1400" dirty="0"/>
              <a:t>Donated by ****</a:t>
            </a:r>
          </a:p>
          <a:p>
            <a:pPr algn="ctr"/>
            <a:r>
              <a:rPr lang="en-AU" sz="1400" dirty="0"/>
              <a:t>Best Preserve - $50 and Certificate</a:t>
            </a:r>
          </a:p>
          <a:p>
            <a:pPr algn="ctr"/>
            <a:r>
              <a:rPr lang="en-AU" sz="1400" dirty="0"/>
              <a:t>Donated by Tennant Creek and District Show Society</a:t>
            </a:r>
          </a:p>
          <a:p>
            <a:pPr algn="ctr"/>
            <a:r>
              <a:rPr lang="en-AU" sz="1400" dirty="0"/>
              <a:t>1</a:t>
            </a:r>
            <a:r>
              <a:rPr lang="en-AU" sz="1400" baseline="30000" dirty="0"/>
              <a:t>st</a:t>
            </a:r>
            <a:r>
              <a:rPr lang="en-AU" sz="1400" dirty="0"/>
              <a:t> prize card, 2</a:t>
            </a:r>
            <a:r>
              <a:rPr lang="en-AU" sz="1400" baseline="30000" dirty="0"/>
              <a:t>nd</a:t>
            </a:r>
            <a:r>
              <a:rPr lang="en-AU" sz="1400" dirty="0"/>
              <a:t> prize card, 3</a:t>
            </a:r>
            <a:r>
              <a:rPr lang="en-AU" sz="1400" baseline="30000" dirty="0"/>
              <a:t>rd</a:t>
            </a:r>
            <a:r>
              <a:rPr lang="en-AU" sz="1400" dirty="0"/>
              <a:t> prize card</a:t>
            </a:r>
          </a:p>
          <a:p>
            <a:pPr algn="ctr"/>
            <a:endParaRPr lang="en-AU" sz="1400" dirty="0"/>
          </a:p>
          <a:p>
            <a:pPr algn="ctr"/>
            <a:r>
              <a:rPr lang="en-AU" sz="1400" dirty="0"/>
              <a:t>JUNIOR SECTION</a:t>
            </a:r>
          </a:p>
          <a:p>
            <a:pPr algn="ctr"/>
            <a:r>
              <a:rPr lang="en-AU" sz="1400" dirty="0"/>
              <a:t>Best Junior Exhibit for each Category - $20 and Certificate</a:t>
            </a:r>
          </a:p>
          <a:p>
            <a:pPr algn="ctr"/>
            <a:r>
              <a:rPr lang="en-AU" sz="1400" dirty="0"/>
              <a:t>Donated by ****</a:t>
            </a:r>
          </a:p>
          <a:p>
            <a:pPr algn="ctr"/>
            <a:r>
              <a:rPr lang="en-AU" sz="1400" dirty="0"/>
              <a:t>1</a:t>
            </a:r>
            <a:r>
              <a:rPr lang="en-AU" sz="1400" baseline="30000" dirty="0"/>
              <a:t>st</a:t>
            </a:r>
            <a:r>
              <a:rPr lang="en-AU" sz="1400" dirty="0"/>
              <a:t> prize card, 2</a:t>
            </a:r>
            <a:r>
              <a:rPr lang="en-AU" sz="1400" baseline="30000" dirty="0"/>
              <a:t>nd</a:t>
            </a:r>
            <a:r>
              <a:rPr lang="en-AU" sz="1400" dirty="0"/>
              <a:t> prize card, 3</a:t>
            </a:r>
            <a:r>
              <a:rPr lang="en-AU" sz="1400" baseline="30000" dirty="0"/>
              <a:t>rd</a:t>
            </a:r>
            <a:r>
              <a:rPr lang="en-AU" sz="1400" dirty="0"/>
              <a:t> prize card</a:t>
            </a:r>
          </a:p>
          <a:p>
            <a:pPr algn="ctr"/>
            <a:endParaRPr lang="en-AU" sz="1400" dirty="0"/>
          </a:p>
          <a:p>
            <a:pPr algn="ctr"/>
            <a:r>
              <a:rPr lang="en-AU" sz="1400" dirty="0"/>
              <a:t>Special Section Prizes</a:t>
            </a:r>
          </a:p>
          <a:p>
            <a:pPr algn="ctr"/>
            <a:endParaRPr lang="en-AU" sz="1400" dirty="0"/>
          </a:p>
          <a:p>
            <a:pPr algn="ctr"/>
            <a:endParaRPr lang="en-AU" sz="1400" dirty="0"/>
          </a:p>
          <a:p>
            <a:pPr algn="ctr"/>
            <a:endParaRPr lang="en-AU" sz="1400" dirty="0"/>
          </a:p>
        </p:txBody>
      </p:sp>
      <p:pic>
        <p:nvPicPr>
          <p:cNvPr id="2" name="Picture 1">
            <a:extLst>
              <a:ext uri="{FF2B5EF4-FFF2-40B4-BE49-F238E27FC236}">
                <a16:creationId xmlns:a16="http://schemas.microsoft.com/office/drawing/2014/main" id="{ADE8FECB-D1A4-0406-F605-9721912808FB}"/>
              </a:ext>
            </a:extLst>
          </p:cNvPr>
          <p:cNvPicPr>
            <a:picLocks noChangeAspect="1"/>
          </p:cNvPicPr>
          <p:nvPr/>
        </p:nvPicPr>
        <p:blipFill>
          <a:blip r:embed="rId3"/>
          <a:stretch>
            <a:fillRect/>
          </a:stretch>
        </p:blipFill>
        <p:spPr>
          <a:xfrm>
            <a:off x="2028527" y="6334779"/>
            <a:ext cx="2800946" cy="3027110"/>
          </a:xfrm>
          <a:prstGeom prst="rect">
            <a:avLst/>
          </a:prstGeom>
        </p:spPr>
      </p:pic>
    </p:spTree>
    <p:extLst>
      <p:ext uri="{BB962C8B-B14F-4D97-AF65-F5344CB8AC3E}">
        <p14:creationId xmlns:p14="http://schemas.microsoft.com/office/powerpoint/2010/main" val="1724505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39C04C1-4D6A-448B-9E11-07EA5B561AAF}"/>
              </a:ext>
            </a:extLst>
          </p:cNvPr>
          <p:cNvSpPr>
            <a:spLocks noChangeArrowheads="1"/>
          </p:cNvSpPr>
          <p:nvPr/>
        </p:nvSpPr>
        <p:spPr bwMode="auto">
          <a:xfrm>
            <a:off x="565150" y="385721"/>
            <a:ext cx="5727700" cy="663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AGRICULTURE                    Section D</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JUDGE</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DELIVERY</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exhibits with entry forms must be delivered to the Steward at the showground no later than 1400 (2pm) on the THURSDAY before Show Day. No late entries will be accepted.</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ENTRY FEE</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per exhibit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SPECIAL CONDITIONS</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Points awarded for presentation. Fruits and Vegetables should be cut from the plant with secateurs, leaving approximately 2cm of stem attached. If there are sufficient entries, additional classes will be created.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PRIZES</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1st prize card, 2</a:t>
            </a:r>
            <a:r>
              <a:rPr kumimoji="0" lang="en-AU"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 3</a:t>
            </a:r>
            <a:r>
              <a:rPr kumimoji="0" lang="en-AU"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Open Champion Exhibit $50  / Junior Champion Exhibit $20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ENTRIES MUST BE COLLECTED ON SATURDAY BETWEEN 10AM – 1200PM</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AGRICULTURE     SECTION D</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OPEN VEGETABLES</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D1: Collection of Home-Grown Vegetables (Minimum of 4 varieties)</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D2: Tomatoes – 3 ripe or green</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D3: Root Vegetables – mixed or same variety</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D4: Leafy Vegetables – Cabbage/Lettuce/Spinach/Silver Beet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D5: Pumpkin – any variety</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D6: Exhibitors Choice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FRUIT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D7: Citrus Fruit – 3 of same variety</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D8: Fruit – any other variety</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D9: Collection of Fruit – minimum 3 varieties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D10: Cut herbs in bunch</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D11: Eggs – 3 (with saucer to test)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D12: A collection of Bush Tucker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JUNIOR SECTION 16 Year and under</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D13: Vegetables – any variety</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D14: Fruit – any variety</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D15: Animal Shape made from fruit and/or vegetables (fresh or dried) Individual or Group entry</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1" descr="900+ Fruit And Vegetables Clip Art | Royalty Free - GoGraph">
            <a:extLst>
              <a:ext uri="{FF2B5EF4-FFF2-40B4-BE49-F238E27FC236}">
                <a16:creationId xmlns:a16="http://schemas.microsoft.com/office/drawing/2014/main" id="{91BF254B-C6CA-4F75-831F-3B8BCABB1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561"/>
          <a:stretch>
            <a:fillRect/>
          </a:stretch>
        </p:blipFill>
        <p:spPr bwMode="auto">
          <a:xfrm>
            <a:off x="1816100" y="7115175"/>
            <a:ext cx="2774950" cy="1711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F2CBC23-7C6B-46E2-A9F4-A556E0643813}"/>
              </a:ext>
            </a:extLst>
          </p:cNvPr>
          <p:cNvSpPr>
            <a:spLocks noChangeArrowheads="1"/>
          </p:cNvSpPr>
          <p:nvPr/>
        </p:nvSpPr>
        <p:spPr bwMode="auto">
          <a:xfrm>
            <a:off x="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194403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00BECB5-5D7A-4AEB-8924-D088EF27BB21}"/>
              </a:ext>
            </a:extLst>
          </p:cNvPr>
          <p:cNvSpPr>
            <a:spLocks noChangeArrowheads="1"/>
          </p:cNvSpPr>
          <p:nvPr/>
        </p:nvSpPr>
        <p:spPr bwMode="auto">
          <a:xfrm>
            <a:off x="495886" y="518755"/>
            <a:ext cx="5866228" cy="595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HORTICULTURE         Section 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JUDGE</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DELIVERY</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exhibits with entry forms must be delivered to the Steward at the showground no later than 1400 (2pm) on the THURSDAY before Show Day. No late entries will be accepted.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ENTRY FEE</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per exhibit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SPECIAL CONDITIONS</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Points awarded for presentation. Flowers should be cut from the plant with secateurs.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PRIZES</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1st prize card, 2</a:t>
            </a:r>
            <a:r>
              <a:rPr kumimoji="0" lang="en-AU"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 3</a:t>
            </a:r>
            <a:r>
              <a:rPr kumimoji="0" lang="en-AU"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Open Champion Exhibit $50  	Junior Champion Exhibit $20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ENTRIES MUST BE COLLECTED ON SATURDAY BETWEEN 10AM – 1200PM</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HORTICULTURE     SECTION 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OPEN</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E1: Vase of Roses</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E2: One Stem – any flower</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E3: Mixed Flowers – one bunch/vase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E4: One indoor/outdoor plant in pot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E5: Bougainvillea – single/double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E6: One Fern</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E7: Hanging Basket – any variety</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E8: Container of growing cactus/or succulents</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E9: Variety of herbs growing in a container</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E10: Exhibitor’s Choice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FLOWERS IN THE FOLLOWING CLASSES NEED NOT HAVE BEEN GROWN BY THE EXHIBITOR</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E11: Arrangement of any garden flowers and foliage (including dried/native)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JUNIOR SECTION 16 Year and under. </a:t>
            </a:r>
            <a:r>
              <a:rPr kumimoji="0" lang="en-AU" altLang="en-US" sz="11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Individual or group entries.</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E12: Arrangement of flowers – fresh/dried native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E13: Fairy Garden</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2" descr="35 Aussie ideas | painting, australian artists, jacaranda tree">
            <a:extLst>
              <a:ext uri="{FF2B5EF4-FFF2-40B4-BE49-F238E27FC236}">
                <a16:creationId xmlns:a16="http://schemas.microsoft.com/office/drawing/2014/main" id="{31749ABE-04E3-4A23-9B93-A1004411F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59" b="8565"/>
          <a:stretch>
            <a:fillRect/>
          </a:stretch>
        </p:blipFill>
        <p:spPr bwMode="auto">
          <a:xfrm>
            <a:off x="2500190" y="6289603"/>
            <a:ext cx="2279650" cy="2552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BA1AFC19-3686-49DC-89CD-CFB672ECAFBF}"/>
              </a:ext>
            </a:extLst>
          </p:cNvPr>
          <p:cNvSpPr>
            <a:spLocks noChangeArrowheads="1"/>
          </p:cNvSpPr>
          <p:nvPr/>
        </p:nvSpPr>
        <p:spPr bwMode="auto">
          <a:xfrm>
            <a:off x="211015"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61983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50AE1E5-A287-4635-991E-93F28EA21832}"/>
              </a:ext>
            </a:extLst>
          </p:cNvPr>
          <p:cNvSpPr>
            <a:spLocks noChangeArrowheads="1"/>
          </p:cNvSpPr>
          <p:nvPr/>
        </p:nvSpPr>
        <p:spPr bwMode="auto">
          <a:xfrm>
            <a:off x="0" y="-23693"/>
            <a:ext cx="6323013" cy="738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056" rIns="457056" bIns="45705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COOKING        Section F</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JUDGE</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DELIVERY</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exhibits with entry forms must be delivered to the Steward at the showground no later than 1400 (2pm) on the THURSDAY before Show Day. No late entries will be accepted.</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ENTRY FEE</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per exhibit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SPECIAL CONDITIONS</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All jams, pickles etc. must be presented in screw top jars. No packet mixes are to be used unless stated in class description. Entries on plates should be in clear plastic or oven bags – NOT coloured plastic or alfoil.</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PRIZES</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1st prize card, 2</a:t>
            </a:r>
            <a:r>
              <a:rPr kumimoji="0" lang="en-AU"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 3</a:t>
            </a:r>
            <a:r>
              <a:rPr kumimoji="0" lang="en-AU"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prize card</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Open Champion Exhibit Cooking $50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Open Best Preserve $50</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Junior Champion Exhibit $20</a:t>
            </a:r>
          </a:p>
          <a:p>
            <a:pPr marL="0" marR="0" lvl="0" indent="0" algn="l" defTabSz="914400" rtl="0" eaLnBrk="0" fontAlgn="base" latinLnBrk="0" hangingPunct="0">
              <a:lnSpc>
                <a:spcPct val="100000"/>
              </a:lnSpc>
              <a:spcBef>
                <a:spcPct val="0"/>
              </a:spcBef>
              <a:spcAft>
                <a:spcPct val="0"/>
              </a:spcAft>
              <a:buClrTx/>
              <a:buSzTx/>
              <a:buFontTx/>
              <a:buNone/>
              <a:tabLst/>
            </a:pPr>
            <a:endParaRPr lang="en-AU" altLang="en-US" sz="1100" b="1"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ENTRIES MUST BE COLLECTED ON SATURDAY BETWEEN 10AM – 1200PM</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COOKING     SECTION F</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OPEN</a:t>
            </a:r>
            <a:endParaRPr kumimoji="0" lang="en-AU" altLang="en-US" sz="11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F1: Damper – one loaf made from flour, water, rising agent, salt and water only</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F2: Bread/Rolls (5) – hand made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F3: Bread/Rolls (5) – machine made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F4: Cake – any variety – not iced (banana bread/ vanilla cake/ tea cake/sponge etc)</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F5: Cake – any variety – iced (orange cake/hummingbird/chocolate mud cake/carrot)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F6: Cupcakes/patty cakes/muffins – iced or not iced</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F7: Biscuits (5) – any variety</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F8: Slice (5) – any variety</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F9: Scones (5) – any variety</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F10: Boiled Fruit Cake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F11: Pie/Quiche – any fillings (except meat)</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F12: Decorated Novelty/Occasion Cake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F13: Cordial – 1 bottle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F14: Jam – any variety</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F15: Pickles/Relish/Chutney/Sauce – 1 jar</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F16: </a:t>
            </a:r>
            <a:r>
              <a:rPr lang="en-AU" altLang="en-US" sz="1100" dirty="0">
                <a:latin typeface="Calibri" panose="020F0502020204030204" pitchFamily="34" charset="0"/>
                <a:ea typeface="Calibri" panose="020F0502020204030204" pitchFamily="34" charset="0"/>
                <a:cs typeface="Times New Roman" panose="02020603050405020304" pitchFamily="18" charset="0"/>
              </a:rPr>
              <a:t>Fruit based butter</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F17: Exhibitor’s choice</a:t>
            </a:r>
            <a:endParaRPr kumimoji="0" lang="en-AU" altLang="en-US" sz="11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4" descr="Cake and cookies Royalty Free Vector Image - VectorStock">
            <a:extLst>
              <a:ext uri="{FF2B5EF4-FFF2-40B4-BE49-F238E27FC236}">
                <a16:creationId xmlns:a16="http://schemas.microsoft.com/office/drawing/2014/main" id="{A63BFA93-3300-4A0F-9A02-CB9D5BCC1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84" t="9732" r="9016" b="25462"/>
          <a:stretch>
            <a:fillRect/>
          </a:stretch>
        </p:blipFill>
        <p:spPr bwMode="auto">
          <a:xfrm>
            <a:off x="584835" y="7482787"/>
            <a:ext cx="1646238" cy="1038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574469F-3339-4574-8E95-E246523E6542}"/>
              </a:ext>
            </a:extLst>
          </p:cNvPr>
          <p:cNvSpPr>
            <a:spLocks noChangeArrowheads="1"/>
          </p:cNvSpPr>
          <p:nvPr/>
        </p:nvSpPr>
        <p:spPr bwMode="auto">
          <a:xfrm>
            <a:off x="3348990" y="5204142"/>
            <a:ext cx="3509010" cy="426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056" rIns="457056" bIns="45705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t>
            </a:r>
            <a:r>
              <a:rPr kumimoji="0" lang="en-AU" altLang="en-US" sz="1100" b="1"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UNIOR 5 YEARS &amp; UNDER</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F18: Decorated Arrowroot Biscuits</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F19: Edible Necklace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F20: Exhibitor’s Choice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JUNIOR 10 YEARS &amp; UNDER</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F21: Packet Cake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F22: Cupcakes</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F23: Decorated Arrowroot Biscuits</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F24: Edible Necklace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F25: Exhibitor’s Choice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JUNIOR 16 YEARS &amp; UNDER</a:t>
            </a:r>
            <a:endParaRPr kumimoji="0" lang="en-AU"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F26: Scones – five plain</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F27: Cake – all varieties</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F28:  Cupcakes - decorated</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F29: Decorated Party Cake</a:t>
            </a:r>
            <a:endParaRPr kumimoji="0" lang="en-AU"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 F30: Exhibitor’s Choice</a:t>
            </a:r>
            <a:endParaRPr kumimoji="0" lang="en-AU" altLang="en-US" sz="11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2761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1030</TotalTime>
  <Words>3017</Words>
  <Application>Microsoft Office PowerPoint</Application>
  <PresentationFormat>A4 Paper (210x297 mm)</PresentationFormat>
  <Paragraphs>551</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Baskerville Old Face</vt:lpstr>
      <vt:lpstr>Bell MT</vt:lpstr>
      <vt:lpstr>Bookman Old Style</vt:lpstr>
      <vt:lpstr>Bradley Hand ITC</vt:lpstr>
      <vt:lpstr>Brush Script MT</vt:lpstr>
      <vt:lpstr>Calibri</vt:lpstr>
      <vt:lpstr>Calibri Light</vt:lpstr>
      <vt:lpstr>Circus Ornate</vt:lpstr>
      <vt:lpstr>DJB Scruffy Angel</vt:lpstr>
      <vt:lpstr>Freestyle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Kirsteen Squires</dc:creator>
  <cp:lastModifiedBy>Kirsteen Squires</cp:lastModifiedBy>
  <cp:revision>108</cp:revision>
  <dcterms:created xsi:type="dcterms:W3CDTF">2022-04-18T07:15:54Z</dcterms:created>
  <dcterms:modified xsi:type="dcterms:W3CDTF">2024-04-11T03:19:58Z</dcterms:modified>
</cp:coreProperties>
</file>